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29"/>
  </p:notesMasterIdLst>
  <p:sldIdLst>
    <p:sldId id="256" r:id="rId2"/>
    <p:sldId id="262" r:id="rId3"/>
    <p:sldId id="261" r:id="rId4"/>
    <p:sldId id="281" r:id="rId5"/>
    <p:sldId id="264" r:id="rId6"/>
    <p:sldId id="267" r:id="rId7"/>
    <p:sldId id="285" r:id="rId8"/>
    <p:sldId id="269" r:id="rId9"/>
    <p:sldId id="286" r:id="rId10"/>
    <p:sldId id="288" r:id="rId11"/>
    <p:sldId id="287" r:id="rId12"/>
    <p:sldId id="290" r:id="rId13"/>
    <p:sldId id="270" r:id="rId14"/>
    <p:sldId id="271" r:id="rId15"/>
    <p:sldId id="284" r:id="rId16"/>
    <p:sldId id="273" r:id="rId17"/>
    <p:sldId id="274" r:id="rId18"/>
    <p:sldId id="275" r:id="rId19"/>
    <p:sldId id="276" r:id="rId20"/>
    <p:sldId id="282" r:id="rId21"/>
    <p:sldId id="277" r:id="rId22"/>
    <p:sldId id="278" r:id="rId23"/>
    <p:sldId id="279" r:id="rId24"/>
    <p:sldId id="291" r:id="rId25"/>
    <p:sldId id="280" r:id="rId26"/>
    <p:sldId id="283" r:id="rId27"/>
    <p:sldId id="265"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1" autoAdjust="0"/>
    <p:restoredTop sz="94629" autoAdjust="0"/>
  </p:normalViewPr>
  <p:slideViewPr>
    <p:cSldViewPr>
      <p:cViewPr varScale="1">
        <p:scale>
          <a:sx n="97" d="100"/>
          <a:sy n="97" d="100"/>
        </p:scale>
        <p:origin x="-2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CBB57E-C6DC-4AD0-8052-D508990D25BA}" type="datetimeFigureOut">
              <a:rPr lang="ru-RU" smtClean="0"/>
              <a:pPr/>
              <a:t>26.04.2016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AF146C-1B99-41E4-A610-5E7F81E1AFA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1" hangingPunct="1">
              <a:lnSpc>
                <a:spcPct val="90000"/>
              </a:lnSpc>
            </a:pPr>
            <a:r>
              <a:rPr lang="ru-RU" altLang="ru-RU" b="1" dirty="0" smtClean="0">
                <a:latin typeface="Times New Roman" pitchFamily="18" charset="0"/>
                <a:cs typeface="Times New Roman" pitchFamily="18" charset="0"/>
              </a:rPr>
              <a:t>Программа песни: </a:t>
            </a:r>
            <a:r>
              <a:rPr lang="ru-RU" altLang="ru-RU" dirty="0" smtClean="0">
                <a:latin typeface="Times New Roman" pitchFamily="18" charset="0"/>
                <a:cs typeface="Times New Roman" pitchFamily="18" charset="0"/>
              </a:rPr>
              <a:t>перебирание пальчиками, будто ежик бежит. Мелкий бег вперед, по кругу</a:t>
            </a:r>
          </a:p>
          <a:p>
            <a:pPr eaLnBrk="1" hangingPunct="1">
              <a:lnSpc>
                <a:spcPct val="90000"/>
              </a:lnSpc>
            </a:pPr>
            <a:r>
              <a:rPr lang="ru-RU" altLang="ru-RU" b="1" dirty="0" err="1" smtClean="0">
                <a:latin typeface="Times New Roman" pitchFamily="18" charset="0"/>
                <a:cs typeface="Times New Roman" pitchFamily="18" charset="0"/>
              </a:rPr>
              <a:t>Словообраз</a:t>
            </a:r>
            <a:r>
              <a:rPr lang="ru-RU" altLang="ru-RU" b="1" dirty="0" smtClean="0">
                <a:latin typeface="Times New Roman" pitchFamily="18" charset="0"/>
                <a:cs typeface="Times New Roman" pitchFamily="18" charset="0"/>
              </a:rPr>
              <a:t>: </a:t>
            </a:r>
            <a:r>
              <a:rPr lang="ru-RU" altLang="ru-RU" dirty="0" smtClean="0">
                <a:latin typeface="Times New Roman" pitchFamily="18" charset="0"/>
                <a:cs typeface="Times New Roman" pitchFamily="18" charset="0"/>
              </a:rPr>
              <a:t>звук «Ф», ежик, декламировать</a:t>
            </a:r>
            <a:r>
              <a:rPr lang="ru-RU" altLang="ru-RU" baseline="0" dirty="0" smtClean="0">
                <a:latin typeface="Times New Roman" pitchFamily="18" charset="0"/>
                <a:cs typeface="Times New Roman" pitchFamily="18" charset="0"/>
              </a:rPr>
              <a:t> по слогам</a:t>
            </a:r>
            <a:endParaRPr lang="ru-RU" dirty="0"/>
          </a:p>
        </p:txBody>
      </p:sp>
      <p:sp>
        <p:nvSpPr>
          <p:cNvPr id="4" name="Номер слайда 3"/>
          <p:cNvSpPr>
            <a:spLocks noGrp="1"/>
          </p:cNvSpPr>
          <p:nvPr>
            <p:ph type="sldNum" sz="quarter" idx="10"/>
          </p:nvPr>
        </p:nvSpPr>
        <p:spPr/>
        <p:txBody>
          <a:bodyPr/>
          <a:lstStyle/>
          <a:p>
            <a:fld id="{36E7FCBE-DB00-4DB2-9969-069606AD0D73}" type="slidenum">
              <a:rPr lang="ru-RU" smtClean="0"/>
              <a:pPr/>
              <a:t>12</a:t>
            </a:fld>
            <a:endParaRPr lang="ru-RU"/>
          </a:p>
        </p:txBody>
      </p:sp>
    </p:spTree>
    <p:extLst>
      <p:ext uri="{BB962C8B-B14F-4D97-AF65-F5344CB8AC3E}">
        <p14:creationId xmlns="" xmlns:p14="http://schemas.microsoft.com/office/powerpoint/2010/main" val="4161826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99208" y="1752600"/>
            <a:ext cx="5143502" cy="1828800"/>
          </a:xfrm>
        </p:spPr>
        <p:txBody>
          <a:bodyPr anchor="b">
            <a:normAutofit/>
          </a:bodyPr>
          <a:lstStyle>
            <a:lvl1pPr algn="l">
              <a:defRPr sz="54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3199207" y="3733800"/>
            <a:ext cx="51435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 xmlns:p14="http://schemas.microsoft.com/office/powerpoint/2010/main" val="2981203631"/>
      </p:ext>
    </p:extLst>
  </p:cSld>
  <p:clrMapOvr>
    <a:masterClrMapping/>
  </p:clrMapOvr>
  <p:transition spd="med" advClick="0" advTm="6000">
    <p:strips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Три картинки с подписями">
    <p:spTree>
      <p:nvGrpSpPr>
        <p:cNvPr id="1" name=""/>
        <p:cNvGrpSpPr/>
        <p:nvPr/>
      </p:nvGrpSpPr>
      <p:grpSpPr>
        <a:xfrm>
          <a:off x="0" y="0"/>
          <a:ext cx="0" cy="0"/>
          <a:chOff x="0" y="0"/>
          <a:chExt cx="0" cy="0"/>
        </a:xfrm>
      </p:grpSpPr>
      <p:sp>
        <p:nvSpPr>
          <p:cNvPr id="6" name="Дата 5"/>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7" name="Нижний колонтитул 6"/>
          <p:cNvSpPr>
            <a:spLocks noGrp="1"/>
          </p:cNvSpPr>
          <p:nvPr>
            <p:ph type="ftr" sz="quarter" idx="11"/>
          </p:nvPr>
        </p:nvSpPr>
        <p:spPr/>
        <p:txBody>
          <a:bodyPr/>
          <a:lstStyle/>
          <a:p>
            <a:endParaRPr lang="ru-RU"/>
          </a:p>
        </p:txBody>
      </p:sp>
      <p:sp>
        <p:nvSpPr>
          <p:cNvPr id="8" name="Номер слайда 7"/>
          <p:cNvSpPr>
            <a:spLocks noGrp="1"/>
          </p:cNvSpPr>
          <p:nvPr>
            <p:ph type="sldNum" sz="quarter" idx="12"/>
          </p:nvPr>
        </p:nvSpPr>
        <p:spPr/>
        <p:txBody>
          <a:bodyPr/>
          <a:lstStyle/>
          <a:p>
            <a:fld id="{81FEFA0A-2F20-4B60-98C6-5FFDA469AA1C}" type="slidenum">
              <a:rPr lang="ru-RU" noProof="0" smtClean="0"/>
              <a:pPr/>
              <a:t>‹#›</a:t>
            </a:fld>
            <a:endParaRPr lang="ru-RU" noProof="0" dirty="0"/>
          </a:p>
        </p:txBody>
      </p:sp>
      <p:grpSp>
        <p:nvGrpSpPr>
          <p:cNvPr id="2" name="Группа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86"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87"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88"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89"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0"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1"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2"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3"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4"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5"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6"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97" name="Рисунок 33"/>
          <p:cNvSpPr>
            <a:spLocks noGrp="1"/>
          </p:cNvSpPr>
          <p:nvPr>
            <p:ph type="pic" sz="quarter" idx="17"/>
          </p:nvPr>
        </p:nvSpPr>
        <p:spPr>
          <a:xfrm>
            <a:off x="630596" y="1020193"/>
            <a:ext cx="2914650" cy="45720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grpSp>
        <p:nvGrpSpPr>
          <p:cNvPr id="3" name="Группа 97"/>
          <p:cNvGrpSpPr/>
          <p:nvPr/>
        </p:nvGrpSpPr>
        <p:grpSpPr>
          <a:xfrm>
            <a:off x="3991867" y="319177"/>
            <a:ext cx="2542205" cy="2710838"/>
            <a:chOff x="895350" y="3313113"/>
            <a:chExt cx="3613151" cy="2790825"/>
          </a:xfrm>
          <a:solidFill>
            <a:schemeClr val="tx1">
              <a:lumMod val="50000"/>
            </a:schemeClr>
          </a:solidFill>
        </p:grpSpPr>
        <p:sp>
          <p:nvSpPr>
            <p:cNvPr id="99"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0"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1"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2"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3"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4"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5"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6"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7"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8"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9"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0"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111" name="Рисунок 33"/>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grpSp>
        <p:nvGrpSpPr>
          <p:cNvPr id="4" name="Группа 111"/>
          <p:cNvGrpSpPr/>
          <p:nvPr/>
        </p:nvGrpSpPr>
        <p:grpSpPr>
          <a:xfrm>
            <a:off x="3991867" y="3436140"/>
            <a:ext cx="2542205" cy="2710838"/>
            <a:chOff x="895350" y="3313113"/>
            <a:chExt cx="3613151" cy="2790825"/>
          </a:xfrm>
          <a:solidFill>
            <a:schemeClr val="tx1">
              <a:lumMod val="50000"/>
            </a:schemeClr>
          </a:solidFill>
        </p:grpSpPr>
        <p:sp>
          <p:nvSpPr>
            <p:cNvPr id="11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125" name="Рисунок 33"/>
          <p:cNvSpPr>
            <a:spLocks noGrp="1" noChangeAspect="1"/>
          </p:cNvSpPr>
          <p:nvPr>
            <p:ph type="pic" sz="quarter" idx="19"/>
          </p:nvPr>
        </p:nvSpPr>
        <p:spPr>
          <a:xfrm>
            <a:off x="4160085" y="3646566"/>
            <a:ext cx="2245025" cy="2305338"/>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sp>
        <p:nvSpPr>
          <p:cNvPr id="126" name="Текст 3"/>
          <p:cNvSpPr>
            <a:spLocks noGrp="1"/>
          </p:cNvSpPr>
          <p:nvPr>
            <p:ph type="body" sz="half" idx="21"/>
          </p:nvPr>
        </p:nvSpPr>
        <p:spPr>
          <a:xfrm>
            <a:off x="6799661" y="2048894"/>
            <a:ext cx="17145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 xmlns:p14="http://schemas.microsoft.com/office/powerpoint/2010/main" val="787425146"/>
      </p:ext>
    </p:extLst>
  </p:cSld>
  <p:clrMapOvr>
    <a:masterClrMapping/>
  </p:clrMapOvr>
  <p:transition spd="med" advClick="0" advTm="6000">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33799" y="1330347"/>
            <a:ext cx="2880360" cy="2103120"/>
          </a:xfrm>
        </p:spPr>
        <p:txBody>
          <a:bodyPr anchor="b">
            <a:normAutofit/>
          </a:bodyPr>
          <a:lstStyle>
            <a:lvl1pPr>
              <a:defRPr sz="3600"/>
            </a:lvl1pPr>
          </a:lstStyle>
          <a:p>
            <a:r>
              <a:rPr lang="ru-RU" smtClean="0"/>
              <a:t>Образец заголовка</a:t>
            </a:r>
            <a:endParaRPr lang="ru-RU" dirty="0"/>
          </a:p>
        </p:txBody>
      </p:sp>
      <p:sp>
        <p:nvSpPr>
          <p:cNvPr id="3" name="Объект 2"/>
          <p:cNvSpPr>
            <a:spLocks noGrp="1"/>
          </p:cNvSpPr>
          <p:nvPr>
            <p:ph idx="1"/>
          </p:nvPr>
        </p:nvSpPr>
        <p:spPr>
          <a:xfrm>
            <a:off x="627460" y="914400"/>
            <a:ext cx="462915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5633799" y="3555523"/>
            <a:ext cx="288036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a:xfrm>
            <a:off x="6056708" y="6019801"/>
            <a:ext cx="1047195" cy="228600"/>
          </a:xfrm>
        </p:spPr>
        <p:txBody>
          <a:bodyPr/>
          <a:lstStyle/>
          <a:p>
            <a:fld id="{5B106E36-FD25-4E2D-B0AA-010F637433A0}" type="datetimeFigureOut">
              <a:rPr lang="ru-RU" smtClean="0"/>
              <a:pPr/>
              <a:t>26.04.2016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798910" y="6019801"/>
            <a:ext cx="571500" cy="228600"/>
          </a:xfrm>
        </p:spPr>
        <p:txBody>
          <a:bodyPr/>
          <a:lstStyle>
            <a:lvl1pPr algn="l">
              <a:defRPr/>
            </a:lvl1pPr>
          </a:lstStyle>
          <a:p>
            <a:fld id="{81FEFA0A-2F20-4B60-98C6-5FFDA469AA1C}" type="slidenum">
              <a:rPr lang="ru-RU" noProof="0" smtClean="0"/>
              <a:pPr/>
              <a:t>‹#›</a:t>
            </a:fld>
            <a:endParaRPr lang="ru-RU" noProof="0" dirty="0"/>
          </a:p>
        </p:txBody>
      </p:sp>
    </p:spTree>
    <p:extLst>
      <p:ext uri="{BB962C8B-B14F-4D97-AF65-F5344CB8AC3E}">
        <p14:creationId xmlns="" xmlns:p14="http://schemas.microsoft.com/office/powerpoint/2010/main" val="1239762651"/>
      </p:ext>
    </p:extLst>
  </p:cSld>
  <p:clrMapOvr>
    <a:masterClrMapping/>
  </p:clrMapOvr>
  <p:transition spd="med" advClick="0" advTm="6000">
    <p:strips dir="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Группа 7"/>
          <p:cNvGrpSpPr/>
          <p:nvPr/>
        </p:nvGrpSpPr>
        <p:grpSpPr>
          <a:xfrm>
            <a:off x="446659" y="781399"/>
            <a:ext cx="4825049" cy="5053665"/>
            <a:chOff x="5162444" y="781398"/>
            <a:chExt cx="6433398" cy="5053665"/>
          </a:xfrm>
        </p:grpSpPr>
        <p:sp>
          <p:nvSpPr>
            <p:cNvPr id="9" name="Полилиния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0" name="Полилиния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11" name="Группа 10"/>
            <p:cNvGrpSpPr/>
            <p:nvPr/>
          </p:nvGrpSpPr>
          <p:grpSpPr>
            <a:xfrm>
              <a:off x="5814205" y="859113"/>
              <a:ext cx="5129146" cy="4880471"/>
              <a:chOff x="7856559" y="859113"/>
              <a:chExt cx="3086791" cy="4880471"/>
            </a:xfrm>
          </p:grpSpPr>
          <p:sp>
            <p:nvSpPr>
              <p:cNvPr id="20" name="Полилиния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1" name="Полилиния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12" name="Полилиния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2" name="Заголовок 1"/>
          <p:cNvSpPr>
            <a:spLocks noGrp="1"/>
          </p:cNvSpPr>
          <p:nvPr>
            <p:ph type="title"/>
          </p:nvPr>
        </p:nvSpPr>
        <p:spPr>
          <a:xfrm>
            <a:off x="5619668" y="1330347"/>
            <a:ext cx="2880360" cy="2103120"/>
          </a:xfrm>
        </p:spPr>
        <p:txBody>
          <a:bodyPr anchor="b">
            <a:normAutofit/>
          </a:bodyPr>
          <a:lstStyle>
            <a:lvl1pPr>
              <a:defRPr sz="3600"/>
            </a:lvl1pPr>
          </a:lstStyle>
          <a:p>
            <a:r>
              <a:rPr lang="ru-RU" smtClean="0"/>
              <a:t>Образец заголовка</a:t>
            </a:r>
            <a:endParaRPr lang="ru-RU" dirty="0"/>
          </a:p>
        </p:txBody>
      </p:sp>
      <p:sp>
        <p:nvSpPr>
          <p:cNvPr id="3" name="Рисунок 2"/>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5619668" y="3555522"/>
            <a:ext cx="288036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CF99945-0A15-4715-AB6C-F5E56CF20F70}" type="datetimeFigureOut">
              <a:rPr lang="ru-RU" smtClean="0"/>
              <a:pPr/>
              <a:t>26.04.2016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22B156B-59AE-415F-B24B-8756D48BB977}" type="slidenum">
              <a:rPr lang="ru-RU" smtClean="0"/>
              <a:pPr/>
              <a:t>‹#›</a:t>
            </a:fld>
            <a:endParaRPr lang="ru-RU" dirty="0"/>
          </a:p>
        </p:txBody>
      </p:sp>
    </p:spTree>
    <p:extLst>
      <p:ext uri="{BB962C8B-B14F-4D97-AF65-F5344CB8AC3E}">
        <p14:creationId xmlns="" xmlns:p14="http://schemas.microsoft.com/office/powerpoint/2010/main" val="2659575804"/>
      </p:ext>
    </p:extLst>
  </p:cSld>
  <p:clrMapOvr>
    <a:masterClrMapping/>
  </p:clrMapOvr>
  <p:transition spd="med" advClick="0" advTm="6000">
    <p:strips dir="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FEFA0A-2F20-4B60-98C6-5FFDA469AA1C}" type="slidenum">
              <a:rPr lang="ru-RU" noProof="0" smtClean="0"/>
              <a:pPr/>
              <a:t>‹#›</a:t>
            </a:fld>
            <a:endParaRPr lang="ru-RU" noProof="0" dirty="0"/>
          </a:p>
        </p:txBody>
      </p:sp>
    </p:spTree>
    <p:extLst>
      <p:ext uri="{BB962C8B-B14F-4D97-AF65-F5344CB8AC3E}">
        <p14:creationId xmlns="" xmlns:p14="http://schemas.microsoft.com/office/powerpoint/2010/main" val="2447936214"/>
      </p:ext>
    </p:extLst>
  </p:cSld>
  <p:clrMapOvr>
    <a:masterClrMapping/>
  </p:clrMapOvr>
  <p:transition spd="med" advClick="0" advTm="6000">
    <p:strips dir="ru"/>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18202" y="304800"/>
            <a:ext cx="1297148" cy="5676900"/>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628650" y="304800"/>
            <a:ext cx="6475253" cy="56769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FEFA0A-2F20-4B60-98C6-5FFDA469AA1C}" type="slidenum">
              <a:rPr lang="ru-RU" noProof="0" smtClean="0"/>
              <a:pPr/>
              <a:t>‹#›</a:t>
            </a:fld>
            <a:endParaRPr lang="ru-RU" noProof="0" dirty="0"/>
          </a:p>
        </p:txBody>
      </p:sp>
    </p:spTree>
    <p:extLst>
      <p:ext uri="{BB962C8B-B14F-4D97-AF65-F5344CB8AC3E}">
        <p14:creationId xmlns="" xmlns:p14="http://schemas.microsoft.com/office/powerpoint/2010/main" val="4205803309"/>
      </p:ext>
    </p:extLst>
  </p:cSld>
  <p:clrMapOvr>
    <a:masterClrMapping/>
  </p:clrMapOvr>
  <p:transition spd="med" advClick="0" advTm="6000">
    <p:strips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FEFA0A-2F20-4B60-98C6-5FFDA469AA1C}" type="slidenum">
              <a:rPr lang="ru-RU" noProof="0" smtClean="0"/>
              <a:pPr/>
              <a:t>‹#›</a:t>
            </a:fld>
            <a:endParaRPr lang="ru-RU" noProof="0" dirty="0"/>
          </a:p>
        </p:txBody>
      </p:sp>
    </p:spTree>
    <p:extLst>
      <p:ext uri="{BB962C8B-B14F-4D97-AF65-F5344CB8AC3E}">
        <p14:creationId xmlns="" xmlns:p14="http://schemas.microsoft.com/office/powerpoint/2010/main" val="339630955"/>
      </p:ext>
    </p:extLst>
  </p:cSld>
  <p:clrMapOvr>
    <a:masterClrMapping/>
  </p:clrMapOvr>
  <p:transition spd="med" advClick="0" advTm="6000">
    <p:strips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9210" y="1828800"/>
            <a:ext cx="5143502" cy="1828800"/>
          </a:xfrm>
        </p:spPr>
        <p:txBody>
          <a:bodyPr anchor="b">
            <a:normAutofit/>
          </a:bodyPr>
          <a:lstStyle>
            <a:lvl1pPr>
              <a:defRPr sz="4400"/>
            </a:lvl1pPr>
          </a:lstStyle>
          <a:p>
            <a:r>
              <a:rPr lang="ru-RU" smtClean="0"/>
              <a:t>Образец заголовка</a:t>
            </a:r>
            <a:endParaRPr lang="ru-RU" dirty="0"/>
          </a:p>
        </p:txBody>
      </p:sp>
      <p:sp>
        <p:nvSpPr>
          <p:cNvPr id="3" name="Текст 2"/>
          <p:cNvSpPr>
            <a:spLocks noGrp="1"/>
          </p:cNvSpPr>
          <p:nvPr>
            <p:ph type="body" idx="1"/>
          </p:nvPr>
        </p:nvSpPr>
        <p:spPr>
          <a:xfrm>
            <a:off x="3199207" y="3733800"/>
            <a:ext cx="51435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Tree>
    <p:extLst>
      <p:ext uri="{BB962C8B-B14F-4D97-AF65-F5344CB8AC3E}">
        <p14:creationId xmlns="" xmlns:p14="http://schemas.microsoft.com/office/powerpoint/2010/main" val="1229257918"/>
      </p:ext>
    </p:extLst>
  </p:cSld>
  <p:clrMapOvr>
    <a:masterClrMapping/>
  </p:clrMapOvr>
  <p:transition spd="med" advClick="0" advTm="6000">
    <p:strips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798909" y="1825625"/>
            <a:ext cx="3715941" cy="41879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29150" y="1825625"/>
            <a:ext cx="3713561" cy="41879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FEFA0A-2F20-4B60-98C6-5FFDA469AA1C}" type="slidenum">
              <a:rPr lang="ru-RU" noProof="0" smtClean="0"/>
              <a:pPr/>
              <a:t>‹#›</a:t>
            </a:fld>
            <a:endParaRPr lang="ru-RU" noProof="0" dirty="0"/>
          </a:p>
        </p:txBody>
      </p:sp>
    </p:spTree>
    <p:extLst>
      <p:ext uri="{BB962C8B-B14F-4D97-AF65-F5344CB8AC3E}">
        <p14:creationId xmlns="" xmlns:p14="http://schemas.microsoft.com/office/powerpoint/2010/main" val="2972755191"/>
      </p:ext>
    </p:extLst>
  </p:cSld>
  <p:clrMapOvr>
    <a:masterClrMapping/>
  </p:clrMapOvr>
  <p:transition spd="med" advClick="0" advTm="6000">
    <p:strips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802386"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02386" y="2505076"/>
            <a:ext cx="3717036" cy="3476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629150"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6"/>
            <a:ext cx="3717036" cy="3476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1FEFA0A-2F20-4B60-98C6-5FFDA469AA1C}" type="slidenum">
              <a:rPr lang="ru-RU" noProof="0" smtClean="0"/>
              <a:pPr/>
              <a:t>‹#›</a:t>
            </a:fld>
            <a:endParaRPr lang="ru-RU" noProof="0" dirty="0"/>
          </a:p>
        </p:txBody>
      </p:sp>
    </p:spTree>
    <p:extLst>
      <p:ext uri="{BB962C8B-B14F-4D97-AF65-F5344CB8AC3E}">
        <p14:creationId xmlns="" xmlns:p14="http://schemas.microsoft.com/office/powerpoint/2010/main" val="2318571645"/>
      </p:ext>
    </p:extLst>
  </p:cSld>
  <p:clrMapOvr>
    <a:masterClrMapping/>
  </p:clrMapOvr>
  <p:transition spd="med" advClick="0" advTm="6000">
    <p:strips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1FEFA0A-2F20-4B60-98C6-5FFDA469AA1C}" type="slidenum">
              <a:rPr lang="ru-RU" noProof="0" smtClean="0"/>
              <a:pPr/>
              <a:t>‹#›</a:t>
            </a:fld>
            <a:endParaRPr lang="ru-RU" noProof="0" dirty="0"/>
          </a:p>
        </p:txBody>
      </p:sp>
    </p:spTree>
    <p:extLst>
      <p:ext uri="{BB962C8B-B14F-4D97-AF65-F5344CB8AC3E}">
        <p14:creationId xmlns="" xmlns:p14="http://schemas.microsoft.com/office/powerpoint/2010/main" val="3512816421"/>
      </p:ext>
    </p:extLst>
  </p:cSld>
  <p:clrMapOvr>
    <a:masterClrMapping/>
  </p:clrMapOvr>
  <p:transition spd="med" advClick="0" advTm="6000">
    <p:strips dir="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1FEFA0A-2F20-4B60-98C6-5FFDA469AA1C}" type="slidenum">
              <a:rPr lang="ru-RU" noProof="0" smtClean="0"/>
              <a:pPr/>
              <a:t>‹#›</a:t>
            </a:fld>
            <a:endParaRPr lang="ru-RU" noProof="0" dirty="0"/>
          </a:p>
        </p:txBody>
      </p:sp>
    </p:spTree>
    <p:extLst>
      <p:ext uri="{BB962C8B-B14F-4D97-AF65-F5344CB8AC3E}">
        <p14:creationId xmlns="" xmlns:p14="http://schemas.microsoft.com/office/powerpoint/2010/main" val="847874879"/>
      </p:ext>
    </p:extLst>
  </p:cSld>
  <p:clrMapOvr>
    <a:masterClrMapping/>
  </p:clrMapOvr>
  <p:transition spd="med" advClick="0" advTm="6000">
    <p:strips dir="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Две картинки с подписями">
    <p:spTree>
      <p:nvGrpSpPr>
        <p:cNvPr id="1" name=""/>
        <p:cNvGrpSpPr/>
        <p:nvPr/>
      </p:nvGrpSpPr>
      <p:grpSpPr>
        <a:xfrm>
          <a:off x="0" y="0"/>
          <a:ext cx="0" cy="0"/>
          <a:chOff x="0" y="0"/>
          <a:chExt cx="0" cy="0"/>
        </a:xfrm>
      </p:grpSpPr>
      <p:sp>
        <p:nvSpPr>
          <p:cNvPr id="6" name="Дата 5"/>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7" name="Нижний колонтитул 6"/>
          <p:cNvSpPr>
            <a:spLocks noGrp="1"/>
          </p:cNvSpPr>
          <p:nvPr>
            <p:ph type="ftr" sz="quarter" idx="11"/>
          </p:nvPr>
        </p:nvSpPr>
        <p:spPr/>
        <p:txBody>
          <a:bodyPr/>
          <a:lstStyle/>
          <a:p>
            <a:endParaRPr lang="ru-RU"/>
          </a:p>
        </p:txBody>
      </p:sp>
      <p:sp>
        <p:nvSpPr>
          <p:cNvPr id="8" name="Номер слайда 7"/>
          <p:cNvSpPr>
            <a:spLocks noGrp="1"/>
          </p:cNvSpPr>
          <p:nvPr>
            <p:ph type="sldNum" sz="quarter" idx="12"/>
          </p:nvPr>
        </p:nvSpPr>
        <p:spPr/>
        <p:txBody>
          <a:bodyPr/>
          <a:lstStyle/>
          <a:p>
            <a:fld id="{81FEFA0A-2F20-4B60-98C6-5FFDA469AA1C}" type="slidenum">
              <a:rPr lang="ru-RU" noProof="0" smtClean="0"/>
              <a:pPr/>
              <a:t>‹#›</a:t>
            </a:fld>
            <a:endParaRPr lang="ru-RU" noProof="0" dirty="0"/>
          </a:p>
        </p:txBody>
      </p:sp>
      <p:grpSp>
        <p:nvGrpSpPr>
          <p:cNvPr id="2" name="Группа 8"/>
          <p:cNvGrpSpPr/>
          <p:nvPr/>
        </p:nvGrpSpPr>
        <p:grpSpPr>
          <a:xfrm>
            <a:off x="430824" y="724620"/>
            <a:ext cx="3989234" cy="3795623"/>
            <a:chOff x="895350" y="3313113"/>
            <a:chExt cx="3613151" cy="2790825"/>
          </a:xfrm>
          <a:solidFill>
            <a:schemeClr val="tx1">
              <a:lumMod val="50000"/>
            </a:schemeClr>
          </a:solidFill>
        </p:grpSpPr>
        <p:sp>
          <p:nvSpPr>
            <p:cNvPr id="10"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0"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1"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grpSp>
        <p:nvGrpSpPr>
          <p:cNvPr id="3" name="Группа 21"/>
          <p:cNvGrpSpPr/>
          <p:nvPr/>
        </p:nvGrpSpPr>
        <p:grpSpPr>
          <a:xfrm>
            <a:off x="4713841" y="724620"/>
            <a:ext cx="3989234" cy="3795623"/>
            <a:chOff x="895350" y="3313113"/>
            <a:chExt cx="3613151" cy="2790825"/>
          </a:xfrm>
          <a:solidFill>
            <a:schemeClr val="tx1">
              <a:lumMod val="50000"/>
            </a:schemeClr>
          </a:solidFill>
        </p:grpSpPr>
        <p:sp>
          <p:nvSpPr>
            <p:cNvPr id="2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36" name="Рисунок 33"/>
          <p:cNvSpPr>
            <a:spLocks noGrp="1" noChangeAspect="1"/>
          </p:cNvSpPr>
          <p:nvPr>
            <p:ph type="pic" sz="quarter" idx="17"/>
          </p:nvPr>
        </p:nvSpPr>
        <p:spPr>
          <a:xfrm>
            <a:off x="625215" y="1020195"/>
            <a:ext cx="3600451" cy="32004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sp>
        <p:nvSpPr>
          <p:cNvPr id="37" name="Рисунок 33"/>
          <p:cNvSpPr>
            <a:spLocks noGrp="1" noChangeAspect="1"/>
          </p:cNvSpPr>
          <p:nvPr>
            <p:ph type="pic" sz="quarter" idx="18"/>
          </p:nvPr>
        </p:nvSpPr>
        <p:spPr>
          <a:xfrm>
            <a:off x="4908232" y="1020195"/>
            <a:ext cx="3600451" cy="32004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sp>
        <p:nvSpPr>
          <p:cNvPr id="39" name="Текст 3"/>
          <p:cNvSpPr>
            <a:spLocks noGrp="1"/>
          </p:cNvSpPr>
          <p:nvPr>
            <p:ph type="body" sz="half" idx="2"/>
          </p:nvPr>
        </p:nvSpPr>
        <p:spPr>
          <a:xfrm>
            <a:off x="789317" y="4648200"/>
            <a:ext cx="3276735"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0" name="Текст 3"/>
          <p:cNvSpPr>
            <a:spLocks noGrp="1"/>
          </p:cNvSpPr>
          <p:nvPr>
            <p:ph type="body" sz="half" idx="19"/>
          </p:nvPr>
        </p:nvSpPr>
        <p:spPr>
          <a:xfrm>
            <a:off x="5057181" y="4648200"/>
            <a:ext cx="3276735"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 xmlns:p14="http://schemas.microsoft.com/office/powerpoint/2010/main" val="1168274800"/>
      </p:ext>
    </p:extLst>
  </p:cSld>
  <p:clrMapOvr>
    <a:masterClrMapping/>
  </p:clrMapOvr>
  <p:transition spd="med" advClick="0" advTm="6000">
    <p:strips dir="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Три картинки с подписямиs">
    <p:spTree>
      <p:nvGrpSpPr>
        <p:cNvPr id="1" name=""/>
        <p:cNvGrpSpPr/>
        <p:nvPr/>
      </p:nvGrpSpPr>
      <p:grpSpPr>
        <a:xfrm>
          <a:off x="0" y="0"/>
          <a:ext cx="0" cy="0"/>
          <a:chOff x="0" y="0"/>
          <a:chExt cx="0" cy="0"/>
        </a:xfrm>
      </p:grpSpPr>
      <p:sp>
        <p:nvSpPr>
          <p:cNvPr id="6" name="Дата 5"/>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7" name="Нижний колонтитул 6"/>
          <p:cNvSpPr>
            <a:spLocks noGrp="1"/>
          </p:cNvSpPr>
          <p:nvPr>
            <p:ph type="ftr" sz="quarter" idx="11"/>
          </p:nvPr>
        </p:nvSpPr>
        <p:spPr/>
        <p:txBody>
          <a:bodyPr/>
          <a:lstStyle/>
          <a:p>
            <a:endParaRPr lang="ru-RU"/>
          </a:p>
        </p:txBody>
      </p:sp>
      <p:sp>
        <p:nvSpPr>
          <p:cNvPr id="8" name="Номер слайда 7"/>
          <p:cNvSpPr>
            <a:spLocks noGrp="1"/>
          </p:cNvSpPr>
          <p:nvPr>
            <p:ph type="sldNum" sz="quarter" idx="12"/>
          </p:nvPr>
        </p:nvSpPr>
        <p:spPr/>
        <p:txBody>
          <a:bodyPr/>
          <a:lstStyle/>
          <a:p>
            <a:fld id="{81FEFA0A-2F20-4B60-98C6-5FFDA469AA1C}" type="slidenum">
              <a:rPr lang="ru-RU" noProof="0" smtClean="0"/>
              <a:pPr/>
              <a:t>‹#›</a:t>
            </a:fld>
            <a:endParaRPr lang="ru-RU" noProof="0" dirty="0"/>
          </a:p>
        </p:txBody>
      </p:sp>
      <p:grpSp>
        <p:nvGrpSpPr>
          <p:cNvPr id="2" name="Группа 34"/>
          <p:cNvGrpSpPr>
            <a:grpSpLocks noChangeAspect="1"/>
          </p:cNvGrpSpPr>
          <p:nvPr/>
        </p:nvGrpSpPr>
        <p:grpSpPr>
          <a:xfrm rot="5400000">
            <a:off x="2508625" y="1070637"/>
            <a:ext cx="4116828" cy="2537460"/>
            <a:chOff x="895350" y="3313113"/>
            <a:chExt cx="3613151" cy="2790825"/>
          </a:xfrm>
          <a:solidFill>
            <a:schemeClr val="tx1">
              <a:lumMod val="50000"/>
            </a:schemeClr>
          </a:solidFill>
        </p:grpSpPr>
        <p:sp>
          <p:nvSpPr>
            <p:cNvPr id="38"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1"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2"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3"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4"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6"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7"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9"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0"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grpSp>
        <p:nvGrpSpPr>
          <p:cNvPr id="3" name="Группа 51"/>
          <p:cNvGrpSpPr>
            <a:grpSpLocks noChangeAspect="1"/>
          </p:cNvGrpSpPr>
          <p:nvPr/>
        </p:nvGrpSpPr>
        <p:grpSpPr>
          <a:xfrm rot="5400000">
            <a:off x="-317047" y="1550435"/>
            <a:ext cx="4114800" cy="2536211"/>
            <a:chOff x="895350" y="3313113"/>
            <a:chExt cx="3613151" cy="2790825"/>
          </a:xfrm>
          <a:solidFill>
            <a:schemeClr val="tx1">
              <a:lumMod val="50000"/>
            </a:schemeClr>
          </a:solidFill>
        </p:grpSpPr>
        <p:sp>
          <p:nvSpPr>
            <p:cNvPr id="5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grpSp>
        <p:nvGrpSpPr>
          <p:cNvPr id="4" name="Группа 64"/>
          <p:cNvGrpSpPr>
            <a:grpSpLocks noChangeAspect="1"/>
          </p:cNvGrpSpPr>
          <p:nvPr/>
        </p:nvGrpSpPr>
        <p:grpSpPr>
          <a:xfrm rot="5400000">
            <a:off x="5338579" y="1550440"/>
            <a:ext cx="4114800" cy="2536210"/>
            <a:chOff x="895350" y="3313113"/>
            <a:chExt cx="3613151" cy="2790825"/>
          </a:xfrm>
          <a:solidFill>
            <a:schemeClr val="tx1">
              <a:lumMod val="50000"/>
            </a:schemeClr>
          </a:solidFill>
        </p:grpSpPr>
        <p:sp>
          <p:nvSpPr>
            <p:cNvPr id="66"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7"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9"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0"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1"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2"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3"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4"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5"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6"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7"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78" name="Рисунок 33"/>
          <p:cNvSpPr>
            <a:spLocks noGrp="1"/>
          </p:cNvSpPr>
          <p:nvPr>
            <p:ph type="pic" sz="quarter" idx="18"/>
          </p:nvPr>
        </p:nvSpPr>
        <p:spPr>
          <a:xfrm>
            <a:off x="3449914" y="533400"/>
            <a:ext cx="2228850" cy="36576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sp>
        <p:nvSpPr>
          <p:cNvPr id="79" name="Рисунок 33"/>
          <p:cNvSpPr>
            <a:spLocks noGrp="1"/>
          </p:cNvSpPr>
          <p:nvPr>
            <p:ph type="pic" sz="quarter" idx="19"/>
          </p:nvPr>
        </p:nvSpPr>
        <p:spPr>
          <a:xfrm>
            <a:off x="625928" y="1013590"/>
            <a:ext cx="2228850" cy="36576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sp>
        <p:nvSpPr>
          <p:cNvPr id="80" name="Рисунок 33"/>
          <p:cNvSpPr>
            <a:spLocks noGrp="1"/>
          </p:cNvSpPr>
          <p:nvPr>
            <p:ph type="pic" sz="quarter" idx="20"/>
          </p:nvPr>
        </p:nvSpPr>
        <p:spPr>
          <a:xfrm>
            <a:off x="6281554" y="1013591"/>
            <a:ext cx="2228850" cy="36576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lang="ru-RU" dirty="0"/>
          </a:p>
        </p:txBody>
      </p:sp>
      <p:sp>
        <p:nvSpPr>
          <p:cNvPr id="81" name="Текст 3"/>
          <p:cNvSpPr>
            <a:spLocks noGrp="1"/>
          </p:cNvSpPr>
          <p:nvPr>
            <p:ph type="body" sz="half" idx="2"/>
          </p:nvPr>
        </p:nvSpPr>
        <p:spPr>
          <a:xfrm>
            <a:off x="711653" y="5018002"/>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2" name="Текст 3"/>
          <p:cNvSpPr>
            <a:spLocks noGrp="1"/>
          </p:cNvSpPr>
          <p:nvPr>
            <p:ph type="body" sz="half" idx="21"/>
          </p:nvPr>
        </p:nvSpPr>
        <p:spPr>
          <a:xfrm>
            <a:off x="3530406" y="4582378"/>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3" name="Текст 3"/>
          <p:cNvSpPr>
            <a:spLocks noGrp="1"/>
          </p:cNvSpPr>
          <p:nvPr>
            <p:ph type="body" sz="half" idx="22"/>
          </p:nvPr>
        </p:nvSpPr>
        <p:spPr>
          <a:xfrm>
            <a:off x="6367279" y="5018002"/>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 xmlns:p14="http://schemas.microsoft.com/office/powerpoint/2010/main" val="1681935021"/>
      </p:ext>
    </p:extLst>
  </p:cSld>
  <p:clrMapOvr>
    <a:masterClrMapping/>
  </p:clrMapOvr>
  <p:transition spd="med" advClick="0" advTm="6000">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798910" y="1752600"/>
            <a:ext cx="7543800" cy="42291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a:defRPr sz="1000">
                <a:solidFill>
                  <a:schemeClr val="tx1"/>
                </a:solidFill>
              </a:defRPr>
            </a:lvl1pPr>
          </a:lstStyle>
          <a:p>
            <a:fld id="{5B106E36-FD25-4E2D-B0AA-010F637433A0}" type="datetimeFigureOut">
              <a:rPr lang="ru-RU" smtClean="0"/>
              <a:pPr/>
              <a:t>26.04.2016</a:t>
            </a:fld>
            <a:endParaRPr lang="ru-RU"/>
          </a:p>
        </p:txBody>
      </p:sp>
      <p:sp>
        <p:nvSpPr>
          <p:cNvPr id="5" name="Нижний колонтитул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Номер слайда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a:defRPr sz="1000">
                <a:solidFill>
                  <a:schemeClr val="tx1"/>
                </a:solidFill>
              </a:defRPr>
            </a:lvl1pPr>
          </a:lstStyle>
          <a:p>
            <a:fld id="{81FEFA0A-2F20-4B60-98C6-5FFDA469AA1C}" type="slidenum">
              <a:rPr lang="ru-RU" noProof="0" smtClean="0"/>
              <a:pPr/>
              <a:t>‹#›</a:t>
            </a:fld>
            <a:endParaRPr lang="ru-RU" noProof="0" dirty="0"/>
          </a:p>
        </p:txBody>
      </p:sp>
    </p:spTree>
    <p:extLst>
      <p:ext uri="{BB962C8B-B14F-4D97-AF65-F5344CB8AC3E}">
        <p14:creationId xmlns=""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ransition spd="med" advClick="0" advTm="6000">
    <p:strips dir="ru"/>
  </p:transition>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file:///J:\&#1082;&#1086;&#1088;%20&#1079;&#1072;&#1085;&#1103;&#1090;&#1080;&#1077;%20&#1076;&#1083;&#1103;%20&#1059;&#1054;\09.%20&#1045;&#1078;&#1080;&#1082;%20(-1).mp3" TargetMode="External"/><Relationship Id="rId1" Type="http://schemas.openxmlformats.org/officeDocument/2006/relationships/video" Target="NULL"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audio" Target="file:///J:\&#1052;&#1086;&#1094;&#1072;&#1088;&#1090;%20-%20&#1044;&#1091;&#1096;&#1072;.mp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86182" y="2214554"/>
            <a:ext cx="5060584" cy="278342"/>
          </a:xfrm>
        </p:spPr>
        <p:txBody>
          <a:bodyPr>
            <a:normAutofit fontScale="90000"/>
          </a:bodyPr>
          <a:lstStyle/>
          <a:p>
            <a:pPr algn="ctr"/>
            <a:r>
              <a:rPr lang="ru-RU" sz="3200" dirty="0" smtClean="0"/>
              <a:t/>
            </a:r>
            <a:br>
              <a:rPr lang="ru-RU" sz="3200" dirty="0" smtClean="0"/>
            </a:br>
            <a:endParaRPr lang="ru-RU" sz="3200" b="1" dirty="0"/>
          </a:p>
        </p:txBody>
      </p:sp>
      <p:sp>
        <p:nvSpPr>
          <p:cNvPr id="3" name="Подзаголовок 2"/>
          <p:cNvSpPr>
            <a:spLocks noGrp="1"/>
          </p:cNvSpPr>
          <p:nvPr>
            <p:ph type="subTitle" idx="1"/>
          </p:nvPr>
        </p:nvSpPr>
        <p:spPr>
          <a:xfrm>
            <a:off x="2500298" y="1500174"/>
            <a:ext cx="6202451" cy="3220034"/>
          </a:xfrm>
        </p:spPr>
        <p:txBody>
          <a:bodyPr>
            <a:noAutofit/>
          </a:bodyPr>
          <a:lstStyle/>
          <a:p>
            <a:r>
              <a:rPr lang="ru-RU" sz="3600" dirty="0" smtClean="0"/>
              <a:t>Тема </a:t>
            </a:r>
            <a:r>
              <a:rPr lang="ru-RU" sz="3600" b="1" dirty="0" smtClean="0"/>
              <a:t>«Использование </a:t>
            </a:r>
            <a:r>
              <a:rPr lang="ru-RU" sz="3600" b="1" dirty="0" err="1" smtClean="0"/>
              <a:t>здоровьесберегающих</a:t>
            </a:r>
            <a:r>
              <a:rPr lang="ru-RU" sz="3600" b="1" dirty="0" smtClean="0"/>
              <a:t> технологий в работе учителя – логопеда»</a:t>
            </a:r>
          </a:p>
          <a:p>
            <a:endParaRPr lang="ru-RU" sz="3600" b="1" dirty="0" smtClean="0"/>
          </a:p>
          <a:p>
            <a:endParaRPr lang="ru-RU" sz="3600" b="1" dirty="0"/>
          </a:p>
        </p:txBody>
      </p:sp>
      <p:sp>
        <p:nvSpPr>
          <p:cNvPr id="22529" name="Rectangle 1"/>
          <p:cNvSpPr>
            <a:spLocks noChangeArrowheads="1"/>
          </p:cNvSpPr>
          <p:nvPr/>
        </p:nvSpPr>
        <p:spPr bwMode="auto">
          <a:xfrm>
            <a:off x="467544" y="476672"/>
            <a:ext cx="774779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МАОУ «</a:t>
            </a:r>
            <a:r>
              <a:rPr kumimoji="0" lang="ru-RU"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Омутинская</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специальная школа»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Rectangle 2"/>
          <p:cNvSpPr>
            <a:spLocks noChangeArrowheads="1"/>
          </p:cNvSpPr>
          <p:nvPr/>
        </p:nvSpPr>
        <p:spPr bwMode="auto">
          <a:xfrm>
            <a:off x="2483768" y="5157192"/>
            <a:ext cx="640871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2">
                    <a:lumMod val="95000"/>
                    <a:lumOff val="5000"/>
                  </a:schemeClr>
                </a:solidFill>
                <a:effectLst/>
                <a:latin typeface="Arial" pitchFamily="34" charset="0"/>
                <a:ea typeface="Calibri" pitchFamily="34" charset="0"/>
                <a:cs typeface="Arial" pitchFamily="34" charset="0"/>
              </a:rPr>
              <a:t>Учитель-логопед</a:t>
            </a:r>
          </a:p>
          <a:p>
            <a:pPr marL="0" marR="0" lvl="0" indent="450850"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chemeClr val="tx2">
                    <a:lumMod val="95000"/>
                    <a:lumOff val="5000"/>
                  </a:schemeClr>
                </a:solidFill>
                <a:effectLst/>
                <a:latin typeface="Arial" pitchFamily="34" charset="0"/>
                <a:ea typeface="Calibri" pitchFamily="34" charset="0"/>
                <a:cs typeface="Arial" pitchFamily="34" charset="0"/>
              </a:rPr>
              <a:t>Окорокова</a:t>
            </a:r>
            <a:r>
              <a:rPr kumimoji="0" lang="ru-RU" sz="2000" b="1" i="0" u="none" strike="noStrike" cap="none" normalizeH="0" baseline="0" dirty="0" smtClean="0">
                <a:ln>
                  <a:noFill/>
                </a:ln>
                <a:solidFill>
                  <a:schemeClr val="tx2">
                    <a:lumMod val="95000"/>
                    <a:lumOff val="5000"/>
                  </a:schemeClr>
                </a:solidFill>
                <a:effectLst/>
                <a:latin typeface="Arial" pitchFamily="34" charset="0"/>
                <a:ea typeface="Calibri" pitchFamily="34" charset="0"/>
                <a:cs typeface="Arial" pitchFamily="34" charset="0"/>
              </a:rPr>
              <a:t> Светлана Николаевна</a:t>
            </a:r>
            <a:endParaRPr kumimoji="0" lang="ru-RU" sz="2000" b="0" i="0" u="none" strike="noStrike" cap="none" normalizeH="0" baseline="0" dirty="0" smtClean="0">
              <a:ln>
                <a:noFill/>
              </a:ln>
              <a:solidFill>
                <a:schemeClr val="tx2">
                  <a:lumMod val="95000"/>
                  <a:lumOff val="5000"/>
                </a:schemeClr>
              </a:solidFill>
              <a:effectLst/>
              <a:latin typeface="Arial" pitchFamily="34" charset="0"/>
              <a:cs typeface="Arial" pitchFamily="34" charset="0"/>
            </a:endParaRPr>
          </a:p>
        </p:txBody>
      </p:sp>
    </p:spTree>
  </p:cSld>
  <p:clrMapOvr>
    <a:masterClrMapping/>
  </p:clrMapOvr>
  <p:transition spd="med" advClick="0" advTm="6000">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3174" y="1142984"/>
            <a:ext cx="5699538" cy="4357718"/>
          </a:xfrm>
        </p:spPr>
        <p:txBody>
          <a:bodyPr>
            <a:normAutofit/>
          </a:bodyPr>
          <a:lstStyle/>
          <a:p>
            <a:pPr algn="ctr"/>
            <a:r>
              <a:rPr lang="ru-RU" sz="1600" dirty="0" smtClean="0"/>
              <a:t> </a:t>
            </a:r>
            <a:br>
              <a:rPr lang="ru-RU" sz="1600" dirty="0" smtClean="0"/>
            </a:br>
            <a:r>
              <a:rPr lang="ru-RU" sz="1600" dirty="0" smtClean="0"/>
              <a:t>                      Человек может мыслить, сидя неподвижно. </a:t>
            </a:r>
            <a:br>
              <a:rPr lang="ru-RU" sz="1600" dirty="0" smtClean="0"/>
            </a:br>
            <a:r>
              <a:rPr lang="ru-RU" sz="1600" dirty="0" smtClean="0"/>
              <a:t>Однако для закрепления мысли необходимо движение.</a:t>
            </a:r>
            <a:br>
              <a:rPr lang="ru-RU" sz="1600" dirty="0" smtClean="0"/>
            </a:br>
            <a:r>
              <a:rPr lang="ru-RU" sz="1600" dirty="0" smtClean="0"/>
              <a:t> И.П. Павлов считал, что любая мысль заканчивается движением. </a:t>
            </a:r>
            <a:br>
              <a:rPr lang="ru-RU" sz="1600" dirty="0" smtClean="0"/>
            </a:br>
            <a:r>
              <a:rPr lang="ru-RU" sz="1600" dirty="0" smtClean="0"/>
              <a:t>Именно поэтому многим людям легче мыслить при повторяющихся физических действиях, например ходьбе, покачивании ногой, постукивании карандашом по столу и др. На двигательной активности построены все нейропсихологические </a:t>
            </a:r>
            <a:r>
              <a:rPr lang="ru-RU" sz="1600" dirty="0" err="1" smtClean="0"/>
              <a:t>коррекционно</a:t>
            </a:r>
            <a:r>
              <a:rPr lang="ru-RU" sz="1600" dirty="0" smtClean="0"/>
              <a:t> – развивающие и формирующие программы! </a:t>
            </a:r>
            <a:br>
              <a:rPr lang="ru-RU" sz="1600" dirty="0" smtClean="0"/>
            </a:br>
            <a:r>
              <a:rPr lang="ru-RU" sz="1600" dirty="0" smtClean="0"/>
              <a:t>Вот почему следует помнить, что неподвижный ребёнок не обучается!</a:t>
            </a:r>
            <a:br>
              <a:rPr lang="ru-RU" sz="1600" dirty="0" smtClean="0"/>
            </a:br>
            <a:r>
              <a:rPr lang="ru-RU" sz="1600" dirty="0" smtClean="0"/>
              <a:t> </a:t>
            </a:r>
            <a:br>
              <a:rPr lang="ru-RU" sz="1600" dirty="0" smtClean="0"/>
            </a:br>
            <a:endParaRPr lang="ru-RU" sz="1600" dirty="0"/>
          </a:p>
        </p:txBody>
      </p:sp>
      <p:sp>
        <p:nvSpPr>
          <p:cNvPr id="3" name="Текст 2"/>
          <p:cNvSpPr>
            <a:spLocks noGrp="1"/>
          </p:cNvSpPr>
          <p:nvPr>
            <p:ph type="body" idx="1"/>
          </p:nvPr>
        </p:nvSpPr>
        <p:spPr>
          <a:xfrm>
            <a:off x="3199207" y="4602480"/>
            <a:ext cx="4516065" cy="45719"/>
          </a:xfrm>
        </p:spPr>
        <p:txBody>
          <a:bodyPr>
            <a:normAutofit fontScale="25000" lnSpcReduction="20000"/>
          </a:bodyPr>
          <a:lstStyle/>
          <a:p>
            <a:endParaRPr lang="ru-RU" dirty="0" smtClean="0"/>
          </a:p>
          <a:p>
            <a:endParaRPr lang="ru-RU" dirty="0" smtClean="0"/>
          </a:p>
          <a:p>
            <a:endParaRPr lang="ru-RU" dirty="0"/>
          </a:p>
        </p:txBody>
      </p:sp>
    </p:spTree>
  </p:cSld>
  <p:clrMapOvr>
    <a:masterClrMapping/>
  </p:clrMapOvr>
  <p:transition spd="med" advClick="0" advTm="6000">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500042"/>
            <a:ext cx="6786610" cy="5286412"/>
          </a:xfrm>
        </p:spPr>
        <p:txBody>
          <a:bodyPr>
            <a:normAutofit/>
          </a:bodyPr>
          <a:lstStyle/>
          <a:p>
            <a:r>
              <a:rPr lang="ru-RU" sz="1400" dirty="0" err="1" smtClean="0"/>
              <a:t>Кинезиологические</a:t>
            </a:r>
            <a:r>
              <a:rPr lang="ru-RU" sz="1400" dirty="0" smtClean="0"/>
              <a:t> методы влияют не только на развитие умственных способностей и физического здоровья, они позволяют активизировать различные отделы коры больших полушарий, что способствует развитию способностей человека и коррекции проблем в различных областях психики. В частности, применение данного метода позволяет улучшить у ребенка память, внимание, речь, пространственные представления, мелкую и крупную моторику, снижает утомляемость, повышает способность к произвольному контролю. </a:t>
            </a:r>
            <a:r>
              <a:rPr lang="ru-RU" sz="1400" dirty="0" err="1" smtClean="0"/>
              <a:t>Кинезиология</a:t>
            </a:r>
            <a:r>
              <a:rPr lang="ru-RU" sz="1400" dirty="0" smtClean="0"/>
              <a:t> – это методика сохранения здоровья путём воздействия на мышцы тела, т.е. путём физической активности. </a:t>
            </a:r>
            <a:r>
              <a:rPr lang="ru-RU" sz="1400" dirty="0" err="1" smtClean="0"/>
              <a:t>Кинезиологические</a:t>
            </a:r>
            <a:r>
              <a:rPr lang="ru-RU" sz="1400" dirty="0" smtClean="0"/>
              <a:t> упражнения – комплекс движений, позволяющий активизировать межполушарное взаимодействие, развивать комиссуры (нервные волокна, осуществляющие взаимодействие между полушариями) как межполушарные интеграторы, через которые полушария обмениваются информацией, происходит синхронизация работы полушарий.</a:t>
            </a:r>
            <a:br>
              <a:rPr lang="ru-RU" sz="1400" dirty="0" smtClean="0"/>
            </a:br>
            <a:r>
              <a:rPr lang="ru-RU" sz="1400" dirty="0" smtClean="0"/>
              <a:t> </a:t>
            </a:r>
            <a:br>
              <a:rPr lang="ru-RU" sz="1400" dirty="0" smtClean="0"/>
            </a:br>
            <a:endParaRPr lang="ru-RU" sz="1400" dirty="0"/>
          </a:p>
        </p:txBody>
      </p:sp>
      <p:sp>
        <p:nvSpPr>
          <p:cNvPr id="3" name="Текст 2"/>
          <p:cNvSpPr>
            <a:spLocks noGrp="1"/>
          </p:cNvSpPr>
          <p:nvPr>
            <p:ph type="body" idx="1"/>
          </p:nvPr>
        </p:nvSpPr>
        <p:spPr/>
        <p:txBody>
          <a:bodyPr/>
          <a:lstStyle/>
          <a:p>
            <a:endParaRPr lang="ru-RU"/>
          </a:p>
        </p:txBody>
      </p:sp>
    </p:spTree>
  </p:cSld>
  <p:clrMapOvr>
    <a:masterClrMapping/>
  </p:clrMapOvr>
  <p:transition spd="med" advClick="0" advTm="6000">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571604" y="714356"/>
            <a:ext cx="3114675" cy="654050"/>
          </a:xfrm>
          <a:prstGeom prst="rect">
            <a:avLst/>
          </a:prstGeom>
        </p:spPr>
        <p:txBody>
          <a:bodyPr/>
          <a:lstStyle/>
          <a:p>
            <a:pPr algn="ctr">
              <a:defRPr/>
            </a:pPr>
            <a:r>
              <a:rPr lang="ru-RU" sz="2800" b="1" dirty="0">
                <a:solidFill>
                  <a:srgbClr val="FF0000"/>
                </a:solidFill>
                <a:latin typeface="Comic Sans MS" pitchFamily="66" charset="0"/>
                <a:ea typeface="+mj-ea"/>
                <a:cs typeface="+mj-cs"/>
              </a:rPr>
              <a:t>Ёжик</a:t>
            </a:r>
          </a:p>
        </p:txBody>
      </p:sp>
      <p:sp>
        <p:nvSpPr>
          <p:cNvPr id="75779" name="Содержимое 2"/>
          <p:cNvSpPr txBox="1">
            <a:spLocks/>
          </p:cNvSpPr>
          <p:nvPr/>
        </p:nvSpPr>
        <p:spPr bwMode="auto">
          <a:xfrm>
            <a:off x="357188" y="2571743"/>
            <a:ext cx="6429390" cy="3643319"/>
          </a:xfrm>
          <a:prstGeom prst="rect">
            <a:avLst/>
          </a:prstGeom>
          <a:noFill/>
          <a:ln w="9525">
            <a:noFill/>
            <a:miter lim="800000"/>
            <a:headEnd/>
            <a:tailEnd/>
          </a:ln>
        </p:spPr>
        <p:txBody>
          <a:bodyPr/>
          <a:lstStyle/>
          <a:p>
            <a:pPr marL="342900" indent="-342900">
              <a:spcBef>
                <a:spcPct val="20000"/>
              </a:spcBef>
              <a:buFont typeface="Arial" charset="0"/>
              <a:buNone/>
            </a:pPr>
            <a:r>
              <a:rPr lang="ru-RU" altLang="ru-RU" sz="2800" dirty="0" err="1">
                <a:latin typeface="Times New Roman" pitchFamily="18" charset="0"/>
                <a:cs typeface="Times New Roman" pitchFamily="18" charset="0"/>
              </a:rPr>
              <a:t>Ф-ф-ф-ф-ф-ф-ф</a:t>
            </a:r>
            <a:r>
              <a:rPr lang="ru-RU" altLang="ru-RU" sz="2800" dirty="0">
                <a:latin typeface="Times New Roman" pitchFamily="18" charset="0"/>
                <a:cs typeface="Times New Roman" pitchFamily="18" charset="0"/>
              </a:rPr>
              <a:t> ёжик, ёжик,</a:t>
            </a:r>
          </a:p>
          <a:p>
            <a:pPr marL="342900" indent="-342900">
              <a:spcBef>
                <a:spcPct val="20000"/>
              </a:spcBef>
              <a:buFont typeface="Arial" charset="0"/>
              <a:buNone/>
            </a:pPr>
            <a:r>
              <a:rPr lang="ru-RU" altLang="ru-RU" sz="2800" dirty="0">
                <a:latin typeface="Times New Roman" pitchFamily="18" charset="0"/>
                <a:cs typeface="Times New Roman" pitchFamily="18" charset="0"/>
              </a:rPr>
              <a:t>Не увидишь у него ножек, ножек.</a:t>
            </a:r>
          </a:p>
          <a:p>
            <a:pPr marL="342900" indent="-342900">
              <a:spcBef>
                <a:spcPct val="20000"/>
              </a:spcBef>
              <a:buFont typeface="Arial" charset="0"/>
              <a:buNone/>
            </a:pPr>
            <a:r>
              <a:rPr lang="ru-RU" altLang="ru-RU" sz="2800" dirty="0">
                <a:latin typeface="Times New Roman" pitchFamily="18" charset="0"/>
                <a:cs typeface="Times New Roman" pitchFamily="18" charset="0"/>
              </a:rPr>
              <a:t>Иглы колются его колко, колко,</a:t>
            </a:r>
          </a:p>
          <a:p>
            <a:pPr marL="342900" indent="-342900">
              <a:spcBef>
                <a:spcPct val="20000"/>
              </a:spcBef>
              <a:buFont typeface="Arial" charset="0"/>
              <a:buNone/>
            </a:pPr>
            <a:r>
              <a:rPr lang="ru-RU" altLang="ru-RU" sz="2800" dirty="0">
                <a:latin typeface="Times New Roman" pitchFamily="18" charset="0"/>
                <a:cs typeface="Times New Roman" pitchFamily="18" charset="0"/>
              </a:rPr>
              <a:t>Будто круглая бежит ёлка, ёлка.</a:t>
            </a:r>
          </a:p>
          <a:p>
            <a:pPr marL="342900" indent="-342900">
              <a:spcBef>
                <a:spcPct val="20000"/>
              </a:spcBef>
              <a:buFont typeface="Arial" charset="0"/>
              <a:buNone/>
            </a:pPr>
            <a:endParaRPr lang="ru-RU" altLang="ru-RU" sz="2800" dirty="0">
              <a:latin typeface="Times New Roman" pitchFamily="18" charset="0"/>
              <a:cs typeface="Times New Roman" pitchFamily="18" charset="0"/>
            </a:endParaRPr>
          </a:p>
          <a:p>
            <a:pPr marL="342900" indent="-342900">
              <a:spcBef>
                <a:spcPct val="20000"/>
              </a:spcBef>
              <a:buFont typeface="Arial" charset="0"/>
              <a:buNone/>
            </a:pPr>
            <a:endParaRPr lang="ru-RU" altLang="ru-RU" sz="2800" dirty="0">
              <a:latin typeface="Times New Roman" pitchFamily="18" charset="0"/>
              <a:cs typeface="Times New Roman" pitchFamily="18" charset="0"/>
            </a:endParaRPr>
          </a:p>
          <a:p>
            <a:pPr marL="342900" indent="-342900">
              <a:spcBef>
                <a:spcPct val="20000"/>
              </a:spcBef>
              <a:buFont typeface="Arial" charset="0"/>
              <a:buNone/>
            </a:pPr>
            <a:endParaRPr lang="ru-RU" altLang="ru-RU" sz="2800" dirty="0">
              <a:latin typeface="Times New Roman" pitchFamily="18" charset="0"/>
              <a:cs typeface="Times New Roman" pitchFamily="18" charset="0"/>
            </a:endParaRPr>
          </a:p>
          <a:p>
            <a:pPr marL="342900" indent="-342900">
              <a:spcBef>
                <a:spcPct val="20000"/>
              </a:spcBef>
              <a:buFont typeface="Arial" charset="0"/>
              <a:buNone/>
            </a:pPr>
            <a:endParaRPr lang="ru-RU" altLang="ru-RU" sz="2800" dirty="0">
              <a:latin typeface="Times New Roman" pitchFamily="18" charset="0"/>
              <a:cs typeface="Times New Roman" pitchFamily="18" charset="0"/>
            </a:endParaRPr>
          </a:p>
          <a:p>
            <a:pPr marL="342900" indent="-342900">
              <a:spcBef>
                <a:spcPct val="20000"/>
              </a:spcBef>
              <a:buFont typeface="Arial" charset="0"/>
              <a:buNone/>
            </a:pPr>
            <a:endParaRPr lang="ru-RU" altLang="ru-RU" sz="2800" dirty="0">
              <a:latin typeface="Times New Roman" pitchFamily="18" charset="0"/>
              <a:cs typeface="Times New Roman" pitchFamily="18" charset="0"/>
            </a:endParaRPr>
          </a:p>
          <a:p>
            <a:pPr marL="342900" indent="-342900">
              <a:spcBef>
                <a:spcPct val="20000"/>
              </a:spcBef>
              <a:buFont typeface="Arial" charset="0"/>
              <a:buNone/>
            </a:pPr>
            <a:r>
              <a:rPr lang="ru-RU" altLang="ru-RU" sz="2800" i="1" dirty="0">
                <a:latin typeface="Times New Roman" pitchFamily="18" charset="0"/>
                <a:cs typeface="Times New Roman" pitchFamily="18" charset="0"/>
              </a:rPr>
              <a:t>      </a:t>
            </a:r>
          </a:p>
        </p:txBody>
      </p:sp>
      <p:sp>
        <p:nvSpPr>
          <p:cNvPr id="75780" name="Прямоугольник 24"/>
          <p:cNvSpPr>
            <a:spLocks noChangeArrowheads="1"/>
          </p:cNvSpPr>
          <p:nvPr/>
        </p:nvSpPr>
        <p:spPr bwMode="auto">
          <a:xfrm>
            <a:off x="323850" y="5229225"/>
            <a:ext cx="6480175" cy="590931"/>
          </a:xfrm>
          <a:prstGeom prst="rect">
            <a:avLst/>
          </a:prstGeom>
          <a:noFill/>
          <a:ln w="9525">
            <a:noFill/>
            <a:miter lim="800000"/>
            <a:headEnd/>
            <a:tailEnd/>
          </a:ln>
        </p:spPr>
        <p:txBody>
          <a:bodyPr>
            <a:spAutoFit/>
          </a:bodyPr>
          <a:lstStyle/>
          <a:p>
            <a:pPr eaLnBrk="1" hangingPunct="1">
              <a:lnSpc>
                <a:spcPct val="90000"/>
              </a:lnSpc>
            </a:pPr>
            <a:endParaRPr lang="ru-RU" altLang="ru-RU" dirty="0">
              <a:latin typeface="Times New Roman" pitchFamily="18" charset="0"/>
              <a:cs typeface="Times New Roman" pitchFamily="18" charset="0"/>
            </a:endParaRPr>
          </a:p>
          <a:p>
            <a:pPr eaLnBrk="1" hangingPunct="1">
              <a:lnSpc>
                <a:spcPct val="90000"/>
              </a:lnSpc>
            </a:pPr>
            <a:endParaRPr lang="ru-RU" altLang="ru-RU" dirty="0">
              <a:latin typeface="Times New Roman" pitchFamily="18" charset="0"/>
              <a:cs typeface="Times New Roman" pitchFamily="18" charset="0"/>
            </a:endParaRPr>
          </a:p>
        </p:txBody>
      </p:sp>
      <p:pic>
        <p:nvPicPr>
          <p:cNvPr id="75781" name="Picture 2" descr="http://raskraska.ucoz.ru/_nw/4/44175302.gif"/>
          <p:cNvPicPr>
            <a:picLocks noChangeAspect="1" noChangeArrowheads="1"/>
          </p:cNvPicPr>
          <p:nvPr/>
        </p:nvPicPr>
        <p:blipFill>
          <a:blip r:embed="rId5" cstate="print"/>
          <a:srcRect/>
          <a:stretch>
            <a:fillRect/>
          </a:stretch>
        </p:blipFill>
        <p:spPr bwMode="auto">
          <a:xfrm>
            <a:off x="6659563" y="3979863"/>
            <a:ext cx="2343150" cy="2878137"/>
          </a:xfrm>
          <a:prstGeom prst="rect">
            <a:avLst/>
          </a:prstGeom>
          <a:noFill/>
          <a:ln w="9525">
            <a:noFill/>
            <a:miter lim="800000"/>
            <a:headEnd/>
            <a:tailEnd/>
          </a:ln>
        </p:spPr>
      </p:pic>
      <p:pic>
        <p:nvPicPr>
          <p:cNvPr id="75782" name="Picture 2"/>
          <p:cNvPicPr>
            <a:picLocks noChangeAspect="1" noChangeArrowheads="1"/>
          </p:cNvPicPr>
          <p:nvPr/>
        </p:nvPicPr>
        <p:blipFill>
          <a:blip r:embed="rId6" cstate="print"/>
          <a:srcRect r="15199"/>
          <a:stretch>
            <a:fillRect/>
          </a:stretch>
        </p:blipFill>
        <p:spPr bwMode="auto">
          <a:xfrm>
            <a:off x="6143636" y="285728"/>
            <a:ext cx="2484437" cy="2928938"/>
          </a:xfrm>
          <a:prstGeom prst="rect">
            <a:avLst/>
          </a:prstGeom>
          <a:noFill/>
          <a:ln w="9525">
            <a:noFill/>
            <a:miter lim="800000"/>
            <a:headEnd/>
            <a:tailEnd/>
          </a:ln>
        </p:spPr>
      </p:pic>
      <p:pic>
        <p:nvPicPr>
          <p:cNvPr id="2" name="09. Ежик (-1)">
            <a:hlinkClick r:id="" action="ppaction://media"/>
          </p:cNvPr>
          <p:cNvPicPr>
            <a:picLocks noChangeAspect="1"/>
          </p:cNvPicPr>
          <p:nvPr>
            <a:videoFile r:link="rId1"/>
            <p:extLst>
              <p:ext uri="{DAA4B4D4-6D71-4841-9C94-3DE7FCFB9230}">
                <p14:media xmlns="" xmlns:p14="http://schemas.microsoft.com/office/powerpoint/2010/main" r:embed=""/>
              </p:ext>
            </p:extLst>
          </p:nvPr>
        </p:nvPicPr>
        <p:blipFill>
          <a:blip r:embed="rId7" cstate="print"/>
          <a:stretch>
            <a:fillRect/>
          </a:stretch>
        </p:blipFill>
        <p:spPr>
          <a:xfrm>
            <a:off x="323850" y="188640"/>
            <a:ext cx="609600" cy="609600"/>
          </a:xfrm>
          <a:prstGeom prst="rect">
            <a:avLst/>
          </a:prstGeom>
        </p:spPr>
      </p:pic>
      <p:pic>
        <p:nvPicPr>
          <p:cNvPr id="8" name="09. Ежик (-1).mp3">
            <a:hlinkClick r:id="" action="ppaction://media"/>
          </p:cNvPr>
          <p:cNvPicPr>
            <a:picLocks noRot="1" noChangeAspect="1"/>
          </p:cNvPicPr>
          <p:nvPr>
            <a:audioFile r:link="rId2"/>
          </p:nvPr>
        </p:nvPicPr>
        <p:blipFill>
          <a:blip r:embed="rId8" cstate="print"/>
          <a:stretch>
            <a:fillRect/>
          </a:stretch>
        </p:blipFill>
        <p:spPr>
          <a:xfrm>
            <a:off x="1214414" y="285728"/>
            <a:ext cx="304800" cy="304800"/>
          </a:xfrm>
          <a:prstGeom prst="rect">
            <a:avLst/>
          </a:prstGeom>
        </p:spPr>
      </p:pic>
    </p:spTree>
  </p:cSld>
  <p:clrMapOvr>
    <a:masterClrMapping/>
  </p:clrMapOvr>
  <p:transition spd="med" advClick="0" advTm="6000">
    <p:strips dir="ru"/>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865"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865" fill="hold"/>
                                        <p:tgtEl>
                                          <p:spTgt spid="8"/>
                                        </p:tgtEl>
                                      </p:cBhvr>
                                    </p:cmd>
                                  </p:childTnLst>
                                </p:cTn>
                              </p:par>
                            </p:childTnLst>
                          </p:cTn>
                        </p:par>
                      </p:childTnLst>
                    </p:cTn>
                  </p:par>
                </p:childTnLst>
              </p:cTn>
              <p:nextCondLst>
                <p:cond evt="onClick" delay="0">
                  <p:tgtEl>
                    <p:spTgt spid="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280920" cy="1077218"/>
          </a:xfrm>
          <a:prstGeom prst="rect">
            <a:avLst/>
          </a:prstGeom>
        </p:spPr>
        <p:txBody>
          <a:bodyPr wrap="square">
            <a:spAutoFit/>
          </a:bodyPr>
          <a:lstStyle/>
          <a:p>
            <a:pPr algn="ctr"/>
            <a:r>
              <a:rPr lang="ru-RU" sz="3200" b="1" dirty="0" smtClean="0">
                <a:solidFill>
                  <a:srgbClr val="FF0000"/>
                </a:solidFill>
              </a:rPr>
              <a:t>Упражнения для профилактики зрения </a:t>
            </a:r>
            <a:endParaRPr lang="ru-RU" sz="3200" b="1" dirty="0">
              <a:solidFill>
                <a:srgbClr val="FF0000"/>
              </a:solidFill>
            </a:endParaRPr>
          </a:p>
        </p:txBody>
      </p:sp>
      <p:sp>
        <p:nvSpPr>
          <p:cNvPr id="4" name="Скругленный прямоугольник 3"/>
          <p:cNvSpPr/>
          <p:nvPr/>
        </p:nvSpPr>
        <p:spPr>
          <a:xfrm>
            <a:off x="1357290" y="1357298"/>
            <a:ext cx="6500858" cy="817245"/>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1400" dirty="0" smtClean="0"/>
              <a:t>Использование наглядно– дидактического материала позволяет снимать мышечное напряжение глаз, вызывает эмоциональный подъем</a:t>
            </a:r>
            <a:endParaRPr lang="ru-RU" sz="1400" dirty="0"/>
          </a:p>
        </p:txBody>
      </p:sp>
      <p:sp>
        <p:nvSpPr>
          <p:cNvPr id="5" name="Скругленный прямоугольник 4"/>
          <p:cNvSpPr/>
          <p:nvPr/>
        </p:nvSpPr>
        <p:spPr>
          <a:xfrm>
            <a:off x="142844" y="2143116"/>
            <a:ext cx="9001156" cy="4460796"/>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1400" dirty="0" err="1" smtClean="0"/>
              <a:t>Глазодвигательные</a:t>
            </a:r>
            <a:r>
              <a:rPr lang="ru-RU" sz="1400" dirty="0" smtClean="0"/>
              <a:t> упражнения </a:t>
            </a:r>
          </a:p>
          <a:p>
            <a:r>
              <a:rPr lang="ru-RU" sz="1400" dirty="0" smtClean="0"/>
              <a:t>«Взгляд влево вверх» Правой рукой зафиксировать голову за подбородок. Взять в левую руку карандаш или ручку и вытянуть ее в сторону вверх под углом в 45 градусов так, чтобы, закрыв левый глаз, правым нельзя было видеть предмет в левой руке. После этого начинают делать упражнение в течение 7 секунд. Смотрят на карандаш в левой руке, затем меняют взгляд на “прямо перед собой”. (7 сек.). Упражнение выполняют 3 раза. Затем карандаш берут в правую руку, и упражнение повторяется. </a:t>
            </a:r>
          </a:p>
          <a:p>
            <a:r>
              <a:rPr lang="ru-RU" sz="1400" dirty="0" smtClean="0"/>
              <a:t>«Горизонтальная восьмерка» Вытянуть перед собой правую руку на уровне глаз, пальцы сжать в кулак, оставив средний и указательный пальцы вытянутыми. Нарисовать в воздухе горизонтальную восьмерку как можно большего размера. Рисовать начинать с центра и следить глазами за кончиками пальцев, не поворачивая головы. Затем подключить язык, т.е. одновременно с глазами следить за движением пальцев, хорошо выдвинутым изо рта языком. </a:t>
            </a:r>
          </a:p>
          <a:p>
            <a:r>
              <a:rPr lang="ru-RU" sz="1400" dirty="0" smtClean="0"/>
              <a:t>«Глаз – путешественник». Развесить в разных углах и по стенам класса различные рисунки игрушек, животных и т.д. Исходное положение – стоя. Не поворачивая головы найти глазами тот или иной предмет названный учителем.</a:t>
            </a:r>
          </a:p>
          <a:p>
            <a:endParaRPr lang="ru-RU" dirty="0"/>
          </a:p>
        </p:txBody>
      </p:sp>
    </p:spTree>
  </p:cSld>
  <p:clrMapOvr>
    <a:masterClrMapping/>
  </p:clrMapOvr>
  <p:transition spd="med" advClick="0" advTm="6000">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404664"/>
            <a:ext cx="6503703" cy="2062103"/>
          </a:xfrm>
          <a:prstGeom prst="rect">
            <a:avLst/>
          </a:prstGeom>
        </p:spPr>
        <p:txBody>
          <a:bodyPr wrap="none">
            <a:spAutoFit/>
          </a:bodyPr>
          <a:lstStyle/>
          <a:p>
            <a:r>
              <a:rPr lang="ru-RU" sz="3200" b="1" dirty="0" smtClean="0">
                <a:solidFill>
                  <a:srgbClr val="FF0000"/>
                </a:solidFill>
              </a:rPr>
              <a:t>Развитие мелкой моторики </a:t>
            </a:r>
          </a:p>
          <a:p>
            <a:endParaRPr lang="ru-RU" sz="3200" b="1" dirty="0" smtClean="0">
              <a:solidFill>
                <a:srgbClr val="FF0000"/>
              </a:solidFill>
            </a:endParaRPr>
          </a:p>
          <a:p>
            <a:endParaRPr lang="ru-RU" sz="3200" b="1" dirty="0" smtClean="0">
              <a:solidFill>
                <a:srgbClr val="FF0000"/>
              </a:solidFill>
            </a:endParaRPr>
          </a:p>
          <a:p>
            <a:endParaRPr lang="ru-RU" sz="3200" b="1" dirty="0">
              <a:solidFill>
                <a:srgbClr val="FF0000"/>
              </a:solidFill>
            </a:endParaRPr>
          </a:p>
        </p:txBody>
      </p:sp>
      <p:sp>
        <p:nvSpPr>
          <p:cNvPr id="8" name="Скругленный прямоугольник 7"/>
          <p:cNvSpPr/>
          <p:nvPr/>
        </p:nvSpPr>
        <p:spPr>
          <a:xfrm>
            <a:off x="1285852" y="3786190"/>
            <a:ext cx="2376264"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dirty="0" smtClean="0"/>
              <a:t>Пальчиковый алфавит</a:t>
            </a:r>
            <a:endParaRPr lang="ru-RU" dirty="0"/>
          </a:p>
        </p:txBody>
      </p:sp>
      <p:sp>
        <p:nvSpPr>
          <p:cNvPr id="7" name="Скругленный прямоугольник 6"/>
          <p:cNvSpPr/>
          <p:nvPr/>
        </p:nvSpPr>
        <p:spPr>
          <a:xfrm>
            <a:off x="5508104" y="2924944"/>
            <a:ext cx="2376264"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dirty="0" smtClean="0"/>
              <a:t>Пальчиковые игры со стихами </a:t>
            </a:r>
            <a:endParaRPr lang="ru-RU" dirty="0"/>
          </a:p>
        </p:txBody>
      </p:sp>
      <p:sp>
        <p:nvSpPr>
          <p:cNvPr id="5" name="Скругленный прямоугольник 4"/>
          <p:cNvSpPr/>
          <p:nvPr/>
        </p:nvSpPr>
        <p:spPr>
          <a:xfrm>
            <a:off x="857224" y="1928802"/>
            <a:ext cx="2664296" cy="919401"/>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1600" dirty="0" smtClean="0"/>
              <a:t>Пальчиковые игры с мелкими предметами</a:t>
            </a:r>
            <a:endParaRPr lang="ru-RU" sz="1600" dirty="0"/>
          </a:p>
        </p:txBody>
      </p:sp>
      <p:sp>
        <p:nvSpPr>
          <p:cNvPr id="9" name="Скругленный прямоугольник 8"/>
          <p:cNvSpPr/>
          <p:nvPr/>
        </p:nvSpPr>
        <p:spPr>
          <a:xfrm>
            <a:off x="5500694" y="1714488"/>
            <a:ext cx="2376264" cy="408623"/>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dirty="0" err="1" smtClean="0"/>
              <a:t>Крупотерапия</a:t>
            </a:r>
            <a:endParaRPr lang="ru-RU" dirty="0"/>
          </a:p>
        </p:txBody>
      </p:sp>
    </p:spTree>
  </p:cSld>
  <p:clrMapOvr>
    <a:masterClrMapping/>
  </p:clrMapOvr>
  <p:transition spd="med" advClick="0" advTm="6000">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2" y="1828800"/>
            <a:ext cx="5985290" cy="2957522"/>
          </a:xfrm>
        </p:spPr>
        <p:txBody>
          <a:bodyPr>
            <a:normAutofit fontScale="90000"/>
          </a:bodyPr>
          <a:lstStyle/>
          <a:p>
            <a:r>
              <a:rPr lang="ru-RU" sz="1800" dirty="0" smtClean="0"/>
              <a:t> </a:t>
            </a:r>
            <a:br>
              <a:rPr lang="ru-RU" sz="1800" dirty="0" smtClean="0"/>
            </a:br>
            <a:r>
              <a:rPr lang="ru-RU" sz="1800" dirty="0" smtClean="0"/>
              <a:t> «Зеркальное рисование»</a:t>
            </a:r>
            <a:br>
              <a:rPr lang="ru-RU" sz="1800" dirty="0" smtClean="0"/>
            </a:br>
            <a:r>
              <a:rPr lang="ru-RU" sz="1800" dirty="0" smtClean="0"/>
              <a:t> </a:t>
            </a:r>
            <a:br>
              <a:rPr lang="ru-RU" sz="1800" dirty="0" smtClean="0"/>
            </a:br>
            <a:r>
              <a:rPr lang="ru-RU" sz="1800" dirty="0" smtClean="0"/>
              <a:t>Положите на стол чистый лист бумаги. Начните рисовать одновременно обеими руками зеркально-симметричные рисунки (гриб под елью, квадраты, треугольники, горизонтальные линии), буквы. При выполнении этого упражнения почувствуете, как расслабляются глаза и руки. Когда деятельность обоих полушарий синхронизируется, заметно увеличится эффективность работы всего мозга.</a:t>
            </a:r>
            <a:br>
              <a:rPr lang="ru-RU" sz="1800" dirty="0" smtClean="0"/>
            </a:br>
            <a:endParaRPr lang="ru-RU" sz="1800" dirty="0"/>
          </a:p>
        </p:txBody>
      </p:sp>
      <p:sp>
        <p:nvSpPr>
          <p:cNvPr id="3" name="Текст 2"/>
          <p:cNvSpPr>
            <a:spLocks noGrp="1"/>
          </p:cNvSpPr>
          <p:nvPr>
            <p:ph type="body" idx="1"/>
          </p:nvPr>
        </p:nvSpPr>
        <p:spPr/>
        <p:txBody>
          <a:bodyPr/>
          <a:lstStyle/>
          <a:p>
            <a:endParaRPr lang="ru-RU"/>
          </a:p>
        </p:txBody>
      </p:sp>
    </p:spTree>
  </p:cSld>
  <p:clrMapOvr>
    <a:masterClrMapping/>
  </p:clrMapOvr>
  <p:transition spd="med" advClick="0" advTm="6000">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476672"/>
            <a:ext cx="5078634" cy="584775"/>
          </a:xfrm>
          <a:prstGeom prst="rect">
            <a:avLst/>
          </a:prstGeom>
        </p:spPr>
        <p:txBody>
          <a:bodyPr wrap="none">
            <a:spAutoFit/>
          </a:bodyPr>
          <a:lstStyle/>
          <a:p>
            <a:r>
              <a:rPr lang="ru-RU" sz="3200" b="1" dirty="0" smtClean="0">
                <a:solidFill>
                  <a:srgbClr val="FF0000"/>
                </a:solidFill>
              </a:rPr>
              <a:t>Массаж и </a:t>
            </a:r>
            <a:r>
              <a:rPr lang="ru-RU" sz="3200" b="1" dirty="0" err="1" smtClean="0">
                <a:solidFill>
                  <a:srgbClr val="FF0000"/>
                </a:solidFill>
              </a:rPr>
              <a:t>самомассаж</a:t>
            </a:r>
            <a:endParaRPr lang="ru-RU" sz="3200" b="1" dirty="0">
              <a:solidFill>
                <a:srgbClr val="FF0000"/>
              </a:solidFill>
            </a:endParaRPr>
          </a:p>
        </p:txBody>
      </p:sp>
      <p:sp>
        <p:nvSpPr>
          <p:cNvPr id="4" name="Скругленный прямоугольник 3"/>
          <p:cNvSpPr/>
          <p:nvPr/>
        </p:nvSpPr>
        <p:spPr>
          <a:xfrm>
            <a:off x="5643570" y="4786322"/>
            <a:ext cx="2376264" cy="1191816"/>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1600" dirty="0" smtClean="0"/>
              <a:t>Массаж и </a:t>
            </a:r>
            <a:r>
              <a:rPr lang="ru-RU" sz="1600" dirty="0" err="1" smtClean="0"/>
              <a:t>самомассаж</a:t>
            </a:r>
            <a:r>
              <a:rPr lang="ru-RU" sz="1600" dirty="0" smtClean="0"/>
              <a:t> кистей и пальцев рук</a:t>
            </a:r>
            <a:endParaRPr lang="ru-RU" sz="1600" dirty="0"/>
          </a:p>
        </p:txBody>
      </p:sp>
      <p:sp>
        <p:nvSpPr>
          <p:cNvPr id="5" name="Скругленный прямоугольник 4"/>
          <p:cNvSpPr/>
          <p:nvPr/>
        </p:nvSpPr>
        <p:spPr>
          <a:xfrm>
            <a:off x="1500166" y="5429264"/>
            <a:ext cx="2376264"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dirty="0" smtClean="0"/>
              <a:t>Массаж язычной мускулатуры</a:t>
            </a:r>
            <a:endParaRPr lang="ru-RU" dirty="0"/>
          </a:p>
        </p:txBody>
      </p:sp>
      <p:sp>
        <p:nvSpPr>
          <p:cNvPr id="3" name="Скругленный прямоугольник 2"/>
          <p:cNvSpPr/>
          <p:nvPr/>
        </p:nvSpPr>
        <p:spPr>
          <a:xfrm>
            <a:off x="928662" y="1000108"/>
            <a:ext cx="7786742" cy="3779758"/>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Массаж и </a:t>
            </a:r>
            <a:r>
              <a:rPr lang="ru-RU" dirty="0" err="1" smtClean="0"/>
              <a:t>самомассаж</a:t>
            </a:r>
            <a:r>
              <a:rPr lang="ru-RU" dirty="0" smtClean="0"/>
              <a:t> лицевых мышц  </a:t>
            </a:r>
          </a:p>
          <a:p>
            <a:r>
              <a:rPr lang="ru-RU" dirty="0" smtClean="0"/>
              <a:t>а) Оттянуть уши вперед, затем назад, медленно считая до 10. Начать упражнение с открытыми глазами, затем глаза закрыть. Повторить 7 раз. </a:t>
            </a:r>
          </a:p>
          <a:p>
            <a:r>
              <a:rPr lang="ru-RU" dirty="0" smtClean="0"/>
              <a:t>б) Двумя пальцами правой руки массировать круговыми движениями лоб, а двумя пальцами левой руки – подбородок. Считать до 30. </a:t>
            </a:r>
          </a:p>
          <a:p>
            <a:r>
              <a:rPr lang="ru-RU" dirty="0" smtClean="0"/>
              <a:t>в) Сжимают пальцы в кулак с загнутым внутрь большим пальцем. Делая выдох спокойно, не торопясь, сжимают кулак с усилием. Затем, ослабляя сжатие кулака, делают вдох. Повторить 5 раз. Выполнение с закрытыми глазами удваивает эффект.</a:t>
            </a:r>
            <a:endParaRPr lang="ru-RU" dirty="0"/>
          </a:p>
        </p:txBody>
      </p:sp>
    </p:spTree>
  </p:cSld>
  <p:clrMapOvr>
    <a:masterClrMapping/>
  </p:clrMapOvr>
  <p:transition spd="med" advClick="0" advTm="6000">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8532440" cy="584775"/>
          </a:xfrm>
          <a:prstGeom prst="rect">
            <a:avLst/>
          </a:prstGeom>
        </p:spPr>
        <p:txBody>
          <a:bodyPr wrap="square">
            <a:spAutoFit/>
          </a:bodyPr>
          <a:lstStyle/>
          <a:p>
            <a:r>
              <a:rPr lang="ru-RU" sz="3200" b="1" dirty="0" smtClean="0">
                <a:solidFill>
                  <a:srgbClr val="FF0000"/>
                </a:solidFill>
              </a:rPr>
              <a:t>Развитие мимической мускулатуры</a:t>
            </a:r>
            <a:endParaRPr lang="ru-RU" sz="3200" b="1" dirty="0">
              <a:solidFill>
                <a:srgbClr val="FF0000"/>
              </a:solidFill>
            </a:endParaRPr>
          </a:p>
        </p:txBody>
      </p:sp>
      <p:pic>
        <p:nvPicPr>
          <p:cNvPr id="3" name="Содержимое 6" descr="DSC03148.JPG"/>
          <p:cNvPicPr>
            <a:picLocks noChangeAspect="1"/>
          </p:cNvPicPr>
          <p:nvPr/>
        </p:nvPicPr>
        <p:blipFill>
          <a:blip r:embed="rId2" cstate="print"/>
          <a:stretch>
            <a:fillRect/>
          </a:stretch>
        </p:blipFill>
        <p:spPr>
          <a:xfrm>
            <a:off x="2428860" y="1214422"/>
            <a:ext cx="3677727" cy="2953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Скругленный прямоугольник 4"/>
          <p:cNvSpPr/>
          <p:nvPr/>
        </p:nvSpPr>
        <p:spPr>
          <a:xfrm>
            <a:off x="2051720" y="4365104"/>
            <a:ext cx="4667553" cy="1328023"/>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dirty="0" smtClean="0"/>
              <a:t>Развитие эмоционального мира ребёнка, совершенствование эмоций, активизация умения чувствовать настроение</a:t>
            </a:r>
            <a:endParaRPr lang="ru-RU" dirty="0"/>
          </a:p>
        </p:txBody>
      </p:sp>
    </p:spTree>
  </p:cSld>
  <p:clrMapOvr>
    <a:masterClrMapping/>
  </p:clrMapOvr>
  <p:transition spd="med" advClick="0" advTm="6000">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404664"/>
            <a:ext cx="7055136" cy="584775"/>
          </a:xfrm>
          <a:prstGeom prst="rect">
            <a:avLst/>
          </a:prstGeom>
        </p:spPr>
        <p:txBody>
          <a:bodyPr wrap="none">
            <a:spAutoFit/>
          </a:bodyPr>
          <a:lstStyle/>
          <a:p>
            <a:r>
              <a:rPr lang="ru-RU" sz="3200" b="1" dirty="0" smtClean="0">
                <a:solidFill>
                  <a:srgbClr val="FF0000"/>
                </a:solidFill>
              </a:rPr>
              <a:t>Артикуляционная гимнастика </a:t>
            </a:r>
            <a:endParaRPr lang="ru-RU" sz="3200" b="1" dirty="0">
              <a:solidFill>
                <a:srgbClr val="FF0000"/>
              </a:solidFill>
            </a:endParaRPr>
          </a:p>
        </p:txBody>
      </p:sp>
      <p:sp>
        <p:nvSpPr>
          <p:cNvPr id="3" name="Скругленный прямоугольник 2"/>
          <p:cNvSpPr/>
          <p:nvPr/>
        </p:nvSpPr>
        <p:spPr>
          <a:xfrm>
            <a:off x="3000364" y="3571876"/>
            <a:ext cx="2376264" cy="1940957"/>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Проводится ежедневно 2 раза  (по 5 мин.) учителем - логопедом и воспитателем</a:t>
            </a:r>
            <a:endParaRPr lang="ru-RU" dirty="0"/>
          </a:p>
        </p:txBody>
      </p:sp>
      <p:sp>
        <p:nvSpPr>
          <p:cNvPr id="6" name="Скругленный прямоугольник 5"/>
          <p:cNvSpPr/>
          <p:nvPr/>
        </p:nvSpPr>
        <p:spPr>
          <a:xfrm>
            <a:off x="395536" y="1643050"/>
            <a:ext cx="8424936" cy="1328023"/>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b="1" dirty="0" smtClean="0"/>
              <a:t>Цель артикуляционной гимнастики </a:t>
            </a:r>
            <a:r>
              <a:rPr lang="ru-RU" dirty="0" smtClean="0"/>
              <a:t>- выработка правильных, полноценных движений и определённых положений артикуляционных органов, необходимых для правильного произношения звуков, и объединение простых движений в сложные.</a:t>
            </a:r>
            <a:endParaRPr lang="ru-RU" dirty="0"/>
          </a:p>
        </p:txBody>
      </p:sp>
    </p:spTree>
  </p:cSld>
  <p:clrMapOvr>
    <a:masterClrMapping/>
  </p:clrMapOvr>
  <p:transition spd="med" advClick="0" advTm="6000">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260648"/>
            <a:ext cx="5926622" cy="584775"/>
          </a:xfrm>
          <a:prstGeom prst="rect">
            <a:avLst/>
          </a:prstGeom>
        </p:spPr>
        <p:txBody>
          <a:bodyPr wrap="none">
            <a:spAutoFit/>
          </a:bodyPr>
          <a:lstStyle/>
          <a:p>
            <a:r>
              <a:rPr lang="ru-RU" sz="3200" b="1" dirty="0" smtClean="0">
                <a:solidFill>
                  <a:srgbClr val="FF0000"/>
                </a:solidFill>
              </a:rPr>
              <a:t>Дыхательная гимнастика</a:t>
            </a:r>
            <a:endParaRPr lang="ru-RU" sz="3200" b="1" dirty="0">
              <a:solidFill>
                <a:srgbClr val="FF0000"/>
              </a:solidFill>
            </a:endParaRPr>
          </a:p>
        </p:txBody>
      </p:sp>
      <p:sp>
        <p:nvSpPr>
          <p:cNvPr id="4" name="Скругленный прямоугольник 3"/>
          <p:cNvSpPr/>
          <p:nvPr/>
        </p:nvSpPr>
        <p:spPr>
          <a:xfrm>
            <a:off x="214282" y="785794"/>
            <a:ext cx="8429684" cy="5856923"/>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Дыхательные упражнения помогают выработать диафрагмальное дыхание, а также продолжительность, силу и правильное распределение выдоха.</a:t>
            </a:r>
          </a:p>
          <a:p>
            <a:r>
              <a:rPr lang="ru-RU" dirty="0" smtClean="0"/>
              <a:t>                Дыхательные упражнения </a:t>
            </a:r>
          </a:p>
          <a:p>
            <a:r>
              <a:rPr lang="ru-RU" sz="1400" dirty="0" smtClean="0"/>
              <a:t>«Свеча» Исходное положение – сидя за партой. Представьте, что перед вами стоит большая свеча. Сделайте глубокий вдох на пальчики, изображающие горящую свечу, и постарайтесь одним выдохом задуть свечу. А теперь представьте перед собой 5 маленьких свечек. Сделайте глубокий вдох и задуйте эти свечи маленькими порциями выдоха. </a:t>
            </a:r>
          </a:p>
          <a:p>
            <a:r>
              <a:rPr lang="ru-RU" sz="1400" dirty="0" smtClean="0"/>
              <a:t>«Дышим носом» Исходное положение – стоя. Дыхание только через левую, а потом только через правую ноздрю (при этом правую ноздрю закрывают большим пальцем правой руки, остальные пальцы смотрят вверх, левую ноздрю закрывают мизинцем правой руки). Дыхание медленное, глубокое. </a:t>
            </a:r>
          </a:p>
          <a:p>
            <a:r>
              <a:rPr lang="ru-RU" sz="1400" dirty="0" smtClean="0"/>
              <a:t>«Ныряльщик» Исходное положение – стоя. Сделать глубокий вдох, задержать дыхание, при этом закрыть нос пальцами. Присесть, как бы нырнуть в воду. Досчитать до 5 и вынырнуть – открыть нос и сделать выдох.</a:t>
            </a:r>
          </a:p>
          <a:p>
            <a:r>
              <a:rPr lang="ru-RU" sz="1400" dirty="0" smtClean="0"/>
              <a:t> «Облако дыхания» Исходное положение – стоя, руки опущены. Делаем медленный вдох через нос, надуваем животик, руки перед грудью. Медленный выдох через рот, одновременно рисую круг симметрично обеими руками. Стараемся распределить воздух на весь круг, повторяем три раза. Теперь нарисуем квадраты и треугольники.</a:t>
            </a:r>
          </a:p>
          <a:p>
            <a:r>
              <a:rPr lang="ru-RU" sz="1400" dirty="0" smtClean="0"/>
              <a:t> </a:t>
            </a:r>
          </a:p>
          <a:p>
            <a:pPr algn="ctr"/>
            <a:endParaRPr lang="ru-RU" sz="1400" dirty="0"/>
          </a:p>
        </p:txBody>
      </p:sp>
    </p:spTree>
  </p:cSld>
  <p:clrMapOvr>
    <a:masterClrMapping/>
  </p:clrMapOvr>
  <p:transition spd="med" advClick="0" advTm="6000">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3284984"/>
            <a:ext cx="6007598" cy="1828800"/>
          </a:xfrm>
        </p:spPr>
        <p:txBody>
          <a:bodyPr>
            <a:normAutofit fontScale="90000"/>
          </a:bodyPr>
          <a:lstStyle/>
          <a:p>
            <a:pPr algn="r"/>
            <a:r>
              <a:rPr lang="ru-RU" dirty="0" smtClean="0"/>
              <a:t>« Здоровье — это еще не все, но все остальное без здоровья — ничто… »</a:t>
            </a:r>
            <a:br>
              <a:rPr lang="ru-RU" dirty="0" smtClean="0"/>
            </a:br>
            <a:r>
              <a:rPr lang="ru-RU" dirty="0" smtClean="0"/>
              <a:t/>
            </a:r>
            <a:br>
              <a:rPr lang="ru-RU" dirty="0" smtClean="0"/>
            </a:br>
            <a:r>
              <a:rPr lang="ru-RU" dirty="0" smtClean="0"/>
              <a:t>Сократ</a:t>
            </a:r>
            <a:endParaRPr lang="ru-RU" dirty="0"/>
          </a:p>
        </p:txBody>
      </p:sp>
    </p:spTree>
  </p:cSld>
  <p:clrMapOvr>
    <a:masterClrMapping/>
  </p:clrMapOvr>
  <p:transition spd="med" advClick="0" advTm="6000">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546" y="785794"/>
            <a:ext cx="6286544" cy="4572032"/>
          </a:xfrm>
        </p:spPr>
        <p:txBody>
          <a:bodyPr>
            <a:noAutofit/>
          </a:bodyPr>
          <a:lstStyle/>
          <a:p>
            <a:r>
              <a:rPr lang="ru-RU" sz="2000" dirty="0" smtClean="0"/>
              <a:t> Для достижения лучших результатов в работе по постановке звуков, чтобы процесс был более занимательным и увлекал детей, применяем такой метод как </a:t>
            </a:r>
            <a:r>
              <a:rPr lang="ru-RU" sz="2000" dirty="0" err="1" smtClean="0"/>
              <a:t>биоэнергопластика</a:t>
            </a:r>
            <a:r>
              <a:rPr lang="ru-RU" sz="2000" dirty="0" smtClean="0"/>
              <a:t> – это </a:t>
            </a:r>
            <a:r>
              <a:rPr lang="ru-RU" sz="2000" dirty="0" err="1" smtClean="0"/>
              <a:t>содружественное</a:t>
            </a:r>
            <a:r>
              <a:rPr lang="ru-RU" sz="2000" dirty="0" smtClean="0"/>
              <a:t> взаимодействие руки и языка. По данным </a:t>
            </a:r>
            <a:r>
              <a:rPr lang="ru-RU" sz="2000" dirty="0" err="1" smtClean="0"/>
              <a:t>Ястребовой</a:t>
            </a:r>
            <a:r>
              <a:rPr lang="ru-RU" sz="2000" dirty="0" smtClean="0"/>
              <a:t> А.В. и Лазаренко О.И. движения тела, совместные движения руки и артикуляционного аппарата, если они пластичны, раскрепощены и свободны, помогают активизировать естественное распределение </a:t>
            </a:r>
            <a:r>
              <a:rPr lang="ru-RU" sz="2000" dirty="0" err="1" smtClean="0"/>
              <a:t>биоэнергии</a:t>
            </a:r>
            <a:r>
              <a:rPr lang="ru-RU" sz="2000" dirty="0" smtClean="0"/>
              <a:t> в организме. Это оказывает чрезвычайно благотворное влияние на активизацию интеллектуальной деятельности детей, развивает координацию движений и мелкую моторику. </a:t>
            </a:r>
            <a:endParaRPr lang="ru-RU" sz="2000" dirty="0"/>
          </a:p>
        </p:txBody>
      </p:sp>
      <p:sp>
        <p:nvSpPr>
          <p:cNvPr id="3" name="Текст 2"/>
          <p:cNvSpPr>
            <a:spLocks noGrp="1"/>
          </p:cNvSpPr>
          <p:nvPr>
            <p:ph type="body" idx="1"/>
          </p:nvPr>
        </p:nvSpPr>
        <p:spPr/>
        <p:txBody>
          <a:bodyPr/>
          <a:lstStyle/>
          <a:p>
            <a:endParaRPr lang="ru-RU" dirty="0"/>
          </a:p>
        </p:txBody>
      </p:sp>
    </p:spTree>
  </p:cSld>
  <p:clrMapOvr>
    <a:masterClrMapping/>
  </p:clrMapOvr>
  <p:transition spd="med" advClick="0" advTm="6000">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14290"/>
            <a:ext cx="4594528" cy="584775"/>
          </a:xfrm>
          <a:prstGeom prst="rect">
            <a:avLst/>
          </a:prstGeom>
        </p:spPr>
        <p:txBody>
          <a:bodyPr wrap="square">
            <a:spAutoFit/>
          </a:bodyPr>
          <a:lstStyle/>
          <a:p>
            <a:r>
              <a:rPr lang="ru-RU" sz="3200" b="1" dirty="0" err="1" smtClean="0">
                <a:solidFill>
                  <a:srgbClr val="FF0000"/>
                </a:solidFill>
              </a:rPr>
              <a:t>Биоэнергопластика</a:t>
            </a:r>
            <a:r>
              <a:rPr lang="ru-RU" sz="3200" b="1" dirty="0" smtClean="0">
                <a:solidFill>
                  <a:srgbClr val="FF0000"/>
                </a:solidFill>
              </a:rPr>
              <a:t> </a:t>
            </a:r>
            <a:endParaRPr lang="ru-RU" sz="3200" b="1" dirty="0">
              <a:solidFill>
                <a:srgbClr val="FF0000"/>
              </a:solidFill>
            </a:endParaRPr>
          </a:p>
        </p:txBody>
      </p:sp>
      <p:sp>
        <p:nvSpPr>
          <p:cNvPr id="7" name="Скругленный прямоугольник 6"/>
          <p:cNvSpPr/>
          <p:nvPr/>
        </p:nvSpPr>
        <p:spPr>
          <a:xfrm>
            <a:off x="1285852" y="714356"/>
            <a:ext cx="6357982"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b="1" dirty="0" smtClean="0"/>
              <a:t>Цель: </a:t>
            </a:r>
            <a:r>
              <a:rPr lang="ru-RU" dirty="0" smtClean="0"/>
              <a:t>Развитие координации движений, развитие общей, мелкой и артикуляционной моторики</a:t>
            </a:r>
            <a:endParaRPr lang="ru-RU" dirty="0"/>
          </a:p>
        </p:txBody>
      </p:sp>
      <p:sp>
        <p:nvSpPr>
          <p:cNvPr id="8" name="Скругленный прямоугольник 7"/>
          <p:cNvSpPr/>
          <p:nvPr/>
        </p:nvSpPr>
        <p:spPr>
          <a:xfrm>
            <a:off x="500034" y="1643050"/>
            <a:ext cx="8358246" cy="5312093"/>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400" dirty="0" smtClean="0"/>
              <a:t>упражнение “Часики” сопровождает сжатая и опущенная вниз ладонь, которая движется под счет влево - вправо.</a:t>
            </a:r>
          </a:p>
          <a:p>
            <a:r>
              <a:rPr lang="ru-RU" sz="1400" dirty="0" smtClean="0"/>
              <a:t> </a:t>
            </a:r>
          </a:p>
          <a:p>
            <a:r>
              <a:rPr lang="ru-RU" sz="1400" dirty="0" smtClean="0"/>
              <a:t>“Качели” - движение ладони с сомкнутыми пальцами вверх вниз.  </a:t>
            </a:r>
          </a:p>
          <a:p>
            <a:r>
              <a:rPr lang="ru-RU" sz="1400" dirty="0" smtClean="0"/>
              <a:t>“Футбол” - ладонь сжата в кулак, указательный палец выдвинут вперед, под счет кисть руки поворачивается вправо – влево. </a:t>
            </a:r>
          </a:p>
          <a:p>
            <a:r>
              <a:rPr lang="ru-RU" sz="1400" dirty="0" smtClean="0"/>
              <a:t>“Улыбка” - пальчики расставлены в стороны, как лучики солнышка. Под счет 1 –пальчики расправляются и удерживаются одновременно с улыбкой 5 сек., на счет 2 –ладонь сворачивается в кулак. И так далее.</a:t>
            </a:r>
          </a:p>
          <a:p>
            <a:r>
              <a:rPr lang="ru-RU" sz="1400" dirty="0" smtClean="0"/>
              <a:t> “Хоботок” - ладонь собрана в щепоть, большой палец прижат к среднему.</a:t>
            </a:r>
          </a:p>
          <a:p>
            <a:r>
              <a:rPr lang="ru-RU" sz="1400" dirty="0" smtClean="0"/>
              <a:t> “Лопаточка” - большой палец прижат к ладони сбоку, сомкнутая, ненапряженная ладонь опущена вниз.</a:t>
            </a:r>
          </a:p>
          <a:p>
            <a:r>
              <a:rPr lang="ru-RU" sz="1400" dirty="0" smtClean="0"/>
              <a:t> “Чашечка” - пальцы прижаты друг к другу, имитируя положение “чашечки”. </a:t>
            </a:r>
          </a:p>
          <a:p>
            <a:endParaRPr lang="ru-RU" sz="1400" dirty="0" smtClean="0"/>
          </a:p>
          <a:p>
            <a:r>
              <a:rPr lang="ru-RU" sz="1400" dirty="0" smtClean="0"/>
              <a:t>Применение </a:t>
            </a:r>
            <a:r>
              <a:rPr lang="ru-RU" sz="1400" dirty="0" err="1" smtClean="0"/>
              <a:t>биоэнергопластики</a:t>
            </a:r>
            <a:r>
              <a:rPr lang="ru-RU" sz="1400" dirty="0" smtClean="0"/>
              <a:t> эффективно ускоряет исправление дефектных звуков у детей со сниженными и нарушенными кинестетическими ощущениями, так как работающая ладонь многократно усиливает импульсы, идущие к коре головного мозга от языка</a:t>
            </a:r>
          </a:p>
          <a:p>
            <a:endParaRPr lang="ru-RU" dirty="0" smtClean="0"/>
          </a:p>
          <a:p>
            <a:endParaRPr lang="ru-RU" dirty="0" smtClean="0"/>
          </a:p>
          <a:p>
            <a:pPr algn="ctr"/>
            <a:endParaRPr lang="ru-RU" dirty="0"/>
          </a:p>
        </p:txBody>
      </p:sp>
    </p:spTree>
  </p:cSld>
  <p:clrMapOvr>
    <a:masterClrMapping/>
  </p:clrMapOvr>
  <p:transition spd="med" advClick="0" advTm="6000">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7992888" cy="830997"/>
          </a:xfrm>
          <a:prstGeom prst="rect">
            <a:avLst/>
          </a:prstGeom>
        </p:spPr>
        <p:txBody>
          <a:bodyPr wrap="square">
            <a:spAutoFit/>
          </a:bodyPr>
          <a:lstStyle/>
          <a:p>
            <a:r>
              <a:rPr lang="ru-RU" sz="2400" b="1" dirty="0" smtClean="0">
                <a:solidFill>
                  <a:srgbClr val="FF0000"/>
                </a:solidFill>
              </a:rPr>
              <a:t>Упражнения на развитие высших психических функций (внимания, памяти, мышления)</a:t>
            </a:r>
            <a:endParaRPr lang="ru-RU" sz="2400" b="1" dirty="0">
              <a:solidFill>
                <a:srgbClr val="FF0000"/>
              </a:solidFill>
            </a:endParaRPr>
          </a:p>
        </p:txBody>
      </p:sp>
      <p:sp>
        <p:nvSpPr>
          <p:cNvPr id="6" name="Скругленный прямоугольник 5"/>
          <p:cNvSpPr/>
          <p:nvPr/>
        </p:nvSpPr>
        <p:spPr>
          <a:xfrm>
            <a:off x="4786314" y="4357694"/>
            <a:ext cx="3240360" cy="408623"/>
          </a:xfrm>
          <a:prstGeom prst="roundRect">
            <a:avLst>
              <a:gd name="adj" fmla="val 16667"/>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dirty="0" smtClean="0"/>
              <a:t>«Четвертый лишний»</a:t>
            </a:r>
            <a:endParaRPr lang="ru-RU" dirty="0"/>
          </a:p>
        </p:txBody>
      </p:sp>
      <p:sp>
        <p:nvSpPr>
          <p:cNvPr id="5" name="Скругленный прямоугольник 4"/>
          <p:cNvSpPr/>
          <p:nvPr/>
        </p:nvSpPr>
        <p:spPr>
          <a:xfrm>
            <a:off x="683568" y="3284984"/>
            <a:ext cx="3096344"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dirty="0" smtClean="0"/>
              <a:t>«Найди противоположности»</a:t>
            </a:r>
            <a:endParaRPr lang="ru-RU" dirty="0"/>
          </a:p>
        </p:txBody>
      </p:sp>
      <p:sp>
        <p:nvSpPr>
          <p:cNvPr id="10" name="Скругленный прямоугольник 9"/>
          <p:cNvSpPr/>
          <p:nvPr/>
        </p:nvSpPr>
        <p:spPr>
          <a:xfrm>
            <a:off x="714348" y="1857364"/>
            <a:ext cx="2952328"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dirty="0" smtClean="0"/>
              <a:t>«Собери целое из частей»</a:t>
            </a:r>
            <a:endParaRPr lang="ru-RU" dirty="0"/>
          </a:p>
        </p:txBody>
      </p:sp>
      <p:sp>
        <p:nvSpPr>
          <p:cNvPr id="11" name="Скругленный прямоугольник 10"/>
          <p:cNvSpPr/>
          <p:nvPr/>
        </p:nvSpPr>
        <p:spPr>
          <a:xfrm>
            <a:off x="4572000" y="2996952"/>
            <a:ext cx="3744416"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dirty="0" smtClean="0"/>
              <a:t>«Выяви закономерность и продолжи ряд»</a:t>
            </a:r>
            <a:endParaRPr lang="ru-RU" dirty="0"/>
          </a:p>
        </p:txBody>
      </p:sp>
    </p:spTree>
  </p:cSld>
  <p:clrMapOvr>
    <a:masterClrMapping/>
  </p:clrMapOvr>
  <p:transition spd="med" advClick="0" advTm="6000">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404664"/>
            <a:ext cx="4801314" cy="584775"/>
          </a:xfrm>
          <a:prstGeom prst="rect">
            <a:avLst/>
          </a:prstGeom>
        </p:spPr>
        <p:txBody>
          <a:bodyPr wrap="none">
            <a:spAutoFit/>
          </a:bodyPr>
          <a:lstStyle/>
          <a:p>
            <a:r>
              <a:rPr lang="ru-RU" sz="3200" b="1" dirty="0" smtClean="0">
                <a:solidFill>
                  <a:srgbClr val="FF0000"/>
                </a:solidFill>
              </a:rPr>
              <a:t>Игровые технологии </a:t>
            </a:r>
            <a:endParaRPr lang="ru-RU" sz="3200" b="1" dirty="0">
              <a:solidFill>
                <a:srgbClr val="FF0000"/>
              </a:solidFill>
            </a:endParaRPr>
          </a:p>
        </p:txBody>
      </p:sp>
      <p:sp>
        <p:nvSpPr>
          <p:cNvPr id="8" name="Скругленный прямоугольник 7"/>
          <p:cNvSpPr/>
          <p:nvPr/>
        </p:nvSpPr>
        <p:spPr>
          <a:xfrm>
            <a:off x="2555776" y="1928802"/>
            <a:ext cx="3744416" cy="408623"/>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dirty="0" err="1" smtClean="0"/>
              <a:t>Куклотерапия</a:t>
            </a:r>
            <a:endParaRPr lang="ru-RU" dirty="0"/>
          </a:p>
        </p:txBody>
      </p:sp>
      <p:sp>
        <p:nvSpPr>
          <p:cNvPr id="9" name="Скругленный прямоугольник 8"/>
          <p:cNvSpPr/>
          <p:nvPr/>
        </p:nvSpPr>
        <p:spPr>
          <a:xfrm>
            <a:off x="3635896" y="4077072"/>
            <a:ext cx="1440161" cy="1021556"/>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dirty="0" smtClean="0"/>
              <a:t>Игры-драматизации</a:t>
            </a:r>
            <a:endParaRPr lang="ru-RU" dirty="0"/>
          </a:p>
        </p:txBody>
      </p:sp>
    </p:spTree>
  </p:cSld>
  <p:clrMapOvr>
    <a:masterClrMapping/>
  </p:clrMapOvr>
  <p:transition spd="med" advClick="0" advTm="6000">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86050" y="1071546"/>
            <a:ext cx="5556660" cy="2071702"/>
          </a:xfrm>
        </p:spPr>
        <p:txBody>
          <a:bodyPr>
            <a:normAutofit/>
          </a:bodyPr>
          <a:lstStyle/>
          <a:p>
            <a:r>
              <a:rPr lang="ru-RU" sz="1200" b="1" dirty="0" smtClean="0"/>
              <a:t> “Услышишь — стой!”</a:t>
            </a:r>
            <a:r>
              <a:rPr lang="ru-RU" sz="1200" dirty="0" smtClean="0"/>
              <a:t/>
            </a:r>
            <a:br>
              <a:rPr lang="ru-RU" sz="1200" dirty="0" smtClean="0"/>
            </a:br>
            <a:r>
              <a:rPr lang="ru-RU" sz="1200" u="sng" dirty="0" smtClean="0"/>
              <a:t>Цели</a:t>
            </a:r>
            <a:r>
              <a:rPr lang="ru-RU" sz="1200" dirty="0" smtClean="0"/>
              <a:t> игры: развитие слухового внимания, фонематического слуха, фонематического восприятия.</a:t>
            </a:r>
            <a:br>
              <a:rPr lang="ru-RU" sz="1200" dirty="0" smtClean="0"/>
            </a:br>
            <a:r>
              <a:rPr lang="ru-RU" sz="1200" dirty="0" smtClean="0"/>
              <a:t>Назначается запретный звук (например, [С]). Дети становятся в линейку лицом к логопеду на расстоянии 7-9 шагов. Логопед громко называет слова. На каждое слово играющие должны сделать шаг вперед, за исключением того случая, когда в слове есть звук С в любой позиции. В этом случае необходимо пропустить шаг.</a:t>
            </a:r>
            <a:br>
              <a:rPr lang="ru-RU" sz="1200" dirty="0" smtClean="0"/>
            </a:br>
            <a:r>
              <a:rPr lang="ru-RU" sz="1200" dirty="0" smtClean="0"/>
              <a:t>Проигрывают ученики, первые достигшие логопеда.</a:t>
            </a:r>
            <a:br>
              <a:rPr lang="ru-RU" sz="1200" dirty="0" smtClean="0"/>
            </a:br>
            <a:endParaRPr lang="ru-RU" sz="1200" dirty="0"/>
          </a:p>
        </p:txBody>
      </p:sp>
      <p:sp>
        <p:nvSpPr>
          <p:cNvPr id="3" name="Подзаголовок 2"/>
          <p:cNvSpPr>
            <a:spLocks noGrp="1"/>
          </p:cNvSpPr>
          <p:nvPr>
            <p:ph type="subTitle" idx="1"/>
          </p:nvPr>
        </p:nvSpPr>
        <p:spPr>
          <a:xfrm>
            <a:off x="3571868" y="3429000"/>
            <a:ext cx="5143535" cy="1714512"/>
          </a:xfrm>
        </p:spPr>
        <p:txBody>
          <a:bodyPr>
            <a:normAutofit fontScale="47500" lnSpcReduction="20000"/>
          </a:bodyPr>
          <a:lstStyle/>
          <a:p>
            <a:r>
              <a:rPr lang="ru-RU" b="1" dirty="0" smtClean="0"/>
              <a:t>“Слушай и повторяй!”</a:t>
            </a:r>
            <a:endParaRPr lang="ru-RU" dirty="0" smtClean="0"/>
          </a:p>
          <a:p>
            <a:r>
              <a:rPr lang="ru-RU" u="sng" dirty="0" smtClean="0"/>
              <a:t>Цели</a:t>
            </a:r>
            <a:r>
              <a:rPr lang="ru-RU" dirty="0" smtClean="0"/>
              <a:t> игры: развитие фонематического слуха, умения регулировать и контролировать речевую деятельность.</a:t>
            </a:r>
          </a:p>
          <a:p>
            <a:r>
              <a:rPr lang="ru-RU" dirty="0" smtClean="0"/>
              <a:t>Логопед пишет на доске 2 слога с дифференцируемыми звуками, например: ЗА- и ЖА-.</a:t>
            </a:r>
          </a:p>
          <a:p>
            <a:r>
              <a:rPr lang="ru-RU" dirty="0" smtClean="0"/>
              <a:t>Один играющий должен предложить другому повторить произвольную последовательность из 3-6 повторяющихся слогов, например: ЗА-ЗА-ЖА-ЗА.</a:t>
            </a:r>
          </a:p>
          <a:p>
            <a:r>
              <a:rPr lang="ru-RU" dirty="0" smtClean="0"/>
              <a:t>Его “противник” должен эту последовательность в точности повторить, а задающий — оценить правильность. Судьей выступает логопед.</a:t>
            </a:r>
          </a:p>
          <a:p>
            <a:endParaRPr lang="ru-RU" dirty="0"/>
          </a:p>
        </p:txBody>
      </p:sp>
    </p:spTree>
  </p:cSld>
  <p:clrMapOvr>
    <a:masterClrMapping/>
  </p:clrMapOvr>
  <p:transition spd="med" advClick="0" advTm="6000">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404664"/>
            <a:ext cx="4873450" cy="584775"/>
          </a:xfrm>
          <a:prstGeom prst="rect">
            <a:avLst/>
          </a:prstGeom>
        </p:spPr>
        <p:txBody>
          <a:bodyPr wrap="none">
            <a:spAutoFit/>
          </a:bodyPr>
          <a:lstStyle/>
          <a:p>
            <a:r>
              <a:rPr lang="ru-RU" sz="3200" b="1" dirty="0" smtClean="0">
                <a:solidFill>
                  <a:srgbClr val="FF0000"/>
                </a:solidFill>
              </a:rPr>
              <a:t>Дидактические игры </a:t>
            </a:r>
            <a:endParaRPr lang="ru-RU" sz="3200" b="1" dirty="0">
              <a:solidFill>
                <a:srgbClr val="FF0000"/>
              </a:solidFill>
            </a:endParaRPr>
          </a:p>
        </p:txBody>
      </p:sp>
      <p:sp>
        <p:nvSpPr>
          <p:cNvPr id="8" name="Скругленный прямоугольник 7"/>
          <p:cNvSpPr/>
          <p:nvPr/>
        </p:nvSpPr>
        <p:spPr>
          <a:xfrm>
            <a:off x="1571604" y="2276872"/>
            <a:ext cx="5357850" cy="1021556"/>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b="1" dirty="0" smtClean="0"/>
              <a:t>Цель: </a:t>
            </a:r>
            <a:r>
              <a:rPr lang="ru-RU" dirty="0" smtClean="0"/>
              <a:t>Формирование мыслительных операций (сравнение, классификация, обобщение), совершенствование речи.</a:t>
            </a:r>
            <a:endParaRPr lang="ru-RU" dirty="0"/>
          </a:p>
        </p:txBody>
      </p:sp>
    </p:spTree>
  </p:cSld>
  <p:clrMapOvr>
    <a:masterClrMapping/>
  </p:clrMapOvr>
  <p:transition spd="med" advClick="0" advTm="6000">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8909" y="1285860"/>
            <a:ext cx="7543802" cy="3857652"/>
          </a:xfrm>
        </p:spPr>
        <p:txBody>
          <a:bodyPr>
            <a:normAutofit/>
          </a:bodyPr>
          <a:lstStyle/>
          <a:p>
            <a:r>
              <a:rPr lang="ru-RU" sz="1600" dirty="0" smtClean="0"/>
              <a:t>На заключительной стадии занятия подводятся итоги. Обязательное условие – передача положительных эмоций. </a:t>
            </a:r>
            <a:br>
              <a:rPr lang="ru-RU" sz="1600" dirty="0" smtClean="0"/>
            </a:br>
            <a:r>
              <a:rPr lang="ru-RU" sz="1600" dirty="0" smtClean="0"/>
              <a:t>При индивидуальной оценке нужно отметить активность, удачу, пусть даже маленькую, или просто хорошее настроение того или иного ребенка. А реакция на неудачи должна быть с надеждой и успех в последующих занятиях, с убеждением, что отчаиваться не стоит. Если активно работать, все получится. В заключительном «аккорде» занятия должна звучать положительная оценка и уверенность, что завтра получиться еще лучше. Важно закончить занятие так, чтобы дети ждали следующей встречи с вами. Но главное, о чем необходимо помнить, - занятие от начала до конца должно быть добрым!</a:t>
            </a:r>
            <a:br>
              <a:rPr lang="ru-RU" sz="1600" dirty="0" smtClean="0"/>
            </a:br>
            <a:endParaRPr lang="ru-RU" sz="1600" dirty="0"/>
          </a:p>
        </p:txBody>
      </p:sp>
    </p:spTree>
  </p:cSld>
  <p:clrMapOvr>
    <a:masterClrMapping/>
  </p:clrMapOvr>
  <p:transition spd="med" advClick="0" advTm="6000">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1700808"/>
            <a:ext cx="6804248" cy="2448272"/>
          </a:xfrm>
        </p:spPr>
        <p:txBody>
          <a:bodyPr>
            <a:normAutofit fontScale="90000"/>
          </a:bodyPr>
          <a:lstStyle/>
          <a:p>
            <a:r>
              <a:rPr lang="ru-RU" b="1" i="1" dirty="0" smtClean="0"/>
              <a:t>Здоровье – это главное жизненное благо. Только здоровый человек может быть свободным, радостным, счастливым.</a:t>
            </a:r>
            <a:endParaRPr lang="ru-RU" dirty="0"/>
          </a:p>
        </p:txBody>
      </p:sp>
    </p:spTree>
  </p:cSld>
  <p:clrMapOvr>
    <a:masterClrMapping/>
  </p:clrMapOvr>
  <p:transition spd="med" advClick="0" advTm="6000">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140968"/>
            <a:ext cx="7543802" cy="1219200"/>
          </a:xfrm>
        </p:spPr>
        <p:txBody>
          <a:bodyPr>
            <a:normAutofit fontScale="90000"/>
          </a:bodyPr>
          <a:lstStyle/>
          <a:p>
            <a:pPr algn="r"/>
            <a:r>
              <a:rPr lang="ru-RU" sz="4400" dirty="0" smtClean="0"/>
              <a:t/>
            </a:r>
            <a:br>
              <a:rPr lang="ru-RU" sz="4400" dirty="0" smtClean="0"/>
            </a:br>
            <a:r>
              <a:rPr lang="ru-RU" dirty="0" smtClean="0"/>
              <a:t/>
            </a:r>
            <a:br>
              <a:rPr lang="ru-RU" dirty="0" smtClean="0"/>
            </a:br>
            <a:endParaRPr lang="ru-RU" dirty="0"/>
          </a:p>
        </p:txBody>
      </p:sp>
      <p:sp>
        <p:nvSpPr>
          <p:cNvPr id="26626" name="Rectangle 2"/>
          <p:cNvSpPr>
            <a:spLocks noChangeArrowheads="1"/>
          </p:cNvSpPr>
          <p:nvPr/>
        </p:nvSpPr>
        <p:spPr bwMode="auto">
          <a:xfrm>
            <a:off x="467544" y="476672"/>
            <a:ext cx="8136904" cy="56169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lumMod val="75000"/>
                  </a:schemeClr>
                </a:solidFill>
                <a:effectLst/>
                <a:latin typeface="+mj-lt"/>
                <a:ea typeface="Times New Roman" pitchFamily="18" charset="0"/>
                <a:cs typeface="Arial" pitchFamily="34" charset="0"/>
              </a:rPr>
              <a:t>Принципы </a:t>
            </a:r>
            <a:r>
              <a:rPr kumimoji="0" lang="ru-RU" sz="3200" b="0" i="0" u="none" strike="noStrike" cap="none" normalizeH="0" baseline="0" dirty="0" err="1" smtClean="0">
                <a:ln>
                  <a:noFill/>
                </a:ln>
                <a:solidFill>
                  <a:schemeClr val="tx1">
                    <a:lumMod val="75000"/>
                  </a:schemeClr>
                </a:solidFill>
                <a:effectLst/>
                <a:latin typeface="+mj-lt"/>
                <a:ea typeface="Times New Roman" pitchFamily="18" charset="0"/>
                <a:cs typeface="Arial" pitchFamily="34" charset="0"/>
              </a:rPr>
              <a:t>здоровьесбережения</a:t>
            </a:r>
            <a:r>
              <a:rPr kumimoji="0" lang="ru-RU" sz="3200" b="0" i="0" u="none" strike="noStrike" cap="none" normalizeH="0" baseline="0" dirty="0" smtClean="0">
                <a:ln>
                  <a:noFill/>
                </a:ln>
                <a:solidFill>
                  <a:schemeClr val="tx1">
                    <a:lumMod val="75000"/>
                  </a:schemeClr>
                </a:solidFill>
                <a:effectLst/>
                <a:latin typeface="+mj-lt"/>
                <a:ea typeface="Times New Roman" pitchFamily="18" charset="0"/>
                <a:cs typeface="Arial" pitchFamily="34" charset="0"/>
              </a:rPr>
              <a:t>:</a:t>
            </a:r>
          </a:p>
          <a:p>
            <a:pPr marL="0" marR="0" lvl="0" indent="0" defTabSz="914400" rtl="0" eaLnBrk="1" fontAlgn="base" latinLnBrk="0" hangingPunct="1">
              <a:lnSpc>
                <a:spcPct val="100000"/>
              </a:lnSpc>
              <a:spcBef>
                <a:spcPct val="0"/>
              </a:spcBef>
              <a:spcAft>
                <a:spcPct val="0"/>
              </a:spcAft>
              <a:buClrTx/>
              <a:buSzTx/>
              <a:tabLst/>
            </a:pPr>
            <a:r>
              <a:rPr kumimoji="0" lang="ru-RU" sz="3200" b="0" i="0" u="none" strike="noStrike" cap="none" normalizeH="0" baseline="0" dirty="0" smtClean="0">
                <a:ln>
                  <a:noFill/>
                </a:ln>
                <a:solidFill>
                  <a:schemeClr val="tx1">
                    <a:lumMod val="75000"/>
                  </a:schemeClr>
                </a:solidFill>
                <a:effectLst/>
                <a:latin typeface="+mj-lt"/>
                <a:ea typeface="Times New Roman" pitchFamily="18" charset="0"/>
                <a:cs typeface="Arial" pitchFamily="34" charset="0"/>
              </a:rPr>
              <a:t/>
            </a:r>
            <a:br>
              <a:rPr kumimoji="0" lang="ru-RU" sz="3200" b="0" i="0" u="none" strike="noStrike" cap="none" normalizeH="0" baseline="0" dirty="0" smtClean="0">
                <a:ln>
                  <a:noFill/>
                </a:ln>
                <a:solidFill>
                  <a:schemeClr val="tx1">
                    <a:lumMod val="75000"/>
                  </a:schemeClr>
                </a:solidFill>
                <a:effectLst/>
                <a:latin typeface="+mj-lt"/>
                <a:ea typeface="Times New Roman" pitchFamily="18" charset="0"/>
                <a:cs typeface="Arial" pitchFamily="34" charset="0"/>
              </a:rPr>
            </a:br>
            <a:r>
              <a:rPr kumimoji="0" lang="ru-RU" sz="2300" i="0" u="none" strike="noStrike" cap="none" normalizeH="0" baseline="0" dirty="0" smtClean="0">
                <a:ln>
                  <a:noFill/>
                </a:ln>
                <a:solidFill>
                  <a:schemeClr val="tx1">
                    <a:lumMod val="75000"/>
                  </a:schemeClr>
                </a:solidFill>
                <a:effectLst/>
                <a:latin typeface="+mj-lt"/>
                <a:ea typeface="Times New Roman" pitchFamily="18" charset="0"/>
                <a:cs typeface="Arial" pitchFamily="34" charset="0"/>
              </a:rPr>
              <a:t>- </a:t>
            </a:r>
            <a:r>
              <a:rPr kumimoji="0" lang="ru-RU" sz="2300" b="0" i="0" u="none" strike="noStrike" cap="none" normalizeH="0" baseline="0" dirty="0" smtClean="0">
                <a:ln>
                  <a:noFill/>
                </a:ln>
                <a:solidFill>
                  <a:schemeClr val="tx1">
                    <a:lumMod val="75000"/>
                  </a:schemeClr>
                </a:solidFill>
                <a:effectLst/>
                <a:latin typeface="+mj-lt"/>
                <a:ea typeface="Times New Roman" pitchFamily="18" charset="0"/>
                <a:cs typeface="Arial" pitchFamily="34" charset="0"/>
              </a:rPr>
              <a:t>Не навреди!</a:t>
            </a:r>
          </a:p>
          <a:p>
            <a:pPr marL="0" marR="0" lvl="0" indent="0" defTabSz="914400" rtl="0" eaLnBrk="1" fontAlgn="base" latinLnBrk="0" hangingPunct="1">
              <a:lnSpc>
                <a:spcPct val="100000"/>
              </a:lnSpc>
              <a:spcBef>
                <a:spcPct val="0"/>
              </a:spcBef>
              <a:spcAft>
                <a:spcPct val="0"/>
              </a:spcAft>
              <a:buClrTx/>
              <a:buSzTx/>
              <a:tabLst/>
            </a:pPr>
            <a:r>
              <a:rPr kumimoji="0" lang="ru-RU" sz="2300" b="0" i="0" u="none" strike="noStrike" cap="none" normalizeH="0" baseline="0" dirty="0" smtClean="0">
                <a:ln>
                  <a:noFill/>
                </a:ln>
                <a:solidFill>
                  <a:schemeClr val="tx1">
                    <a:lumMod val="75000"/>
                  </a:schemeClr>
                </a:solidFill>
                <a:effectLst/>
                <a:latin typeface="+mj-lt"/>
                <a:ea typeface="Times New Roman" pitchFamily="18" charset="0"/>
                <a:cs typeface="Arial" pitchFamily="34" charset="0"/>
              </a:rPr>
              <a:t/>
            </a:r>
            <a:br>
              <a:rPr kumimoji="0" lang="ru-RU" sz="2300" b="0" i="0" u="none" strike="noStrike" cap="none" normalizeH="0" baseline="0" dirty="0" smtClean="0">
                <a:ln>
                  <a:noFill/>
                </a:ln>
                <a:solidFill>
                  <a:schemeClr val="tx1">
                    <a:lumMod val="75000"/>
                  </a:schemeClr>
                </a:solidFill>
                <a:effectLst/>
                <a:latin typeface="+mj-lt"/>
                <a:ea typeface="Times New Roman" pitchFamily="18" charset="0"/>
                <a:cs typeface="Arial" pitchFamily="34" charset="0"/>
              </a:rPr>
            </a:br>
            <a:r>
              <a:rPr kumimoji="0" lang="ru-RU" sz="2300" b="0" i="0" u="none" strike="noStrike" cap="none" normalizeH="0" baseline="0" dirty="0" smtClean="0">
                <a:ln>
                  <a:noFill/>
                </a:ln>
                <a:solidFill>
                  <a:schemeClr val="tx1">
                    <a:lumMod val="75000"/>
                  </a:schemeClr>
                </a:solidFill>
                <a:effectLst/>
                <a:latin typeface="+mj-lt"/>
                <a:ea typeface="Times New Roman" pitchFamily="18" charset="0"/>
                <a:cs typeface="Arial" pitchFamily="34" charset="0"/>
              </a:rPr>
              <a:t>- Принцип триединого представления о здоровье.</a:t>
            </a:r>
            <a:r>
              <a:rPr lang="ru-RU" sz="2400" dirty="0" smtClean="0">
                <a:solidFill>
                  <a:schemeClr val="tx1">
                    <a:lumMod val="75000"/>
                  </a:schemeClr>
                </a:solidFill>
                <a:latin typeface="+mj-lt"/>
              </a:rPr>
              <a:t> </a:t>
            </a:r>
            <a:endParaRPr lang="ru-RU" sz="2400" dirty="0" smtClean="0">
              <a:solidFill>
                <a:schemeClr val="tx1">
                  <a:lumMod val="75000"/>
                </a:schemeClr>
              </a:solidFill>
              <a:latin typeface="+mj-lt"/>
              <a:cs typeface="Arial" pitchFamily="34" charset="0"/>
            </a:endParaRPr>
          </a:p>
          <a:p>
            <a:pPr lvl="0">
              <a:buFont typeface="Arial" pitchFamily="34" charset="0"/>
              <a:buChar char="•"/>
            </a:pPr>
            <a:r>
              <a:rPr lang="ru-RU" sz="1600" dirty="0" smtClean="0">
                <a:solidFill>
                  <a:schemeClr val="tx1">
                    <a:lumMod val="75000"/>
                  </a:schemeClr>
                </a:solidFill>
                <a:latin typeface="+mj-lt"/>
                <a:cs typeface="Arial" pitchFamily="34" charset="0"/>
              </a:rPr>
              <a:t>физическое здоровье (органы, функции);</a:t>
            </a:r>
          </a:p>
          <a:p>
            <a:pPr lvl="0">
              <a:buFont typeface="Arial" pitchFamily="34" charset="0"/>
              <a:buChar char="•"/>
            </a:pPr>
            <a:r>
              <a:rPr lang="ru-RU" sz="1600" dirty="0" smtClean="0">
                <a:solidFill>
                  <a:schemeClr val="tx1">
                    <a:lumMod val="75000"/>
                  </a:schemeClr>
                </a:solidFill>
                <a:latin typeface="+mj-lt"/>
                <a:cs typeface="Arial" pitchFamily="34" charset="0"/>
              </a:rPr>
              <a:t>нравственное (интересы, помыслы, увлечения);</a:t>
            </a:r>
          </a:p>
          <a:p>
            <a:pPr lvl="0">
              <a:buFont typeface="Arial" pitchFamily="34" charset="0"/>
              <a:buChar char="•"/>
            </a:pPr>
            <a:r>
              <a:rPr lang="ru-RU" sz="1600" dirty="0" smtClean="0">
                <a:solidFill>
                  <a:schemeClr val="tx1">
                    <a:lumMod val="75000"/>
                  </a:schemeClr>
                </a:solidFill>
                <a:latin typeface="+mj-lt"/>
                <a:cs typeface="Arial" pitchFamily="34" charset="0"/>
              </a:rPr>
              <a:t>психическое (адекватное отношение к ситуации)</a:t>
            </a:r>
          </a:p>
          <a:p>
            <a:pPr lvl="0">
              <a:buFont typeface="Arial" pitchFamily="34" charset="0"/>
              <a:buChar char="•"/>
            </a:pPr>
            <a:endParaRPr lang="ru-RU" sz="1600" dirty="0" smtClean="0">
              <a:solidFill>
                <a:schemeClr val="tx1">
                  <a:lumMod val="75000"/>
                </a:schemeClr>
              </a:solidFill>
              <a:latin typeface="+mj-lt"/>
              <a:cs typeface="Arial" pitchFamily="34" charset="0"/>
            </a:endParaRPr>
          </a:p>
          <a:p>
            <a:pPr marL="0" marR="0" lvl="0" indent="0" defTabSz="914400" rtl="0" eaLnBrk="1" fontAlgn="base" latinLnBrk="0" hangingPunct="1">
              <a:lnSpc>
                <a:spcPct val="100000"/>
              </a:lnSpc>
              <a:spcBef>
                <a:spcPct val="0"/>
              </a:spcBef>
              <a:spcAft>
                <a:spcPct val="0"/>
              </a:spcAft>
              <a:buClrTx/>
              <a:buSzTx/>
              <a:buFontTx/>
              <a:buChar char="-"/>
              <a:tabLst/>
            </a:pPr>
            <a:r>
              <a:rPr kumimoji="0" lang="ru-RU" sz="2300" b="0" i="0" u="none" strike="noStrike" cap="none" normalizeH="0" baseline="0" dirty="0" smtClean="0">
                <a:ln>
                  <a:noFill/>
                </a:ln>
                <a:solidFill>
                  <a:schemeClr val="tx1">
                    <a:lumMod val="75000"/>
                  </a:schemeClr>
                </a:solidFill>
                <a:effectLst/>
                <a:latin typeface="+mj-lt"/>
                <a:ea typeface="Times New Roman" pitchFamily="18" charset="0"/>
                <a:cs typeface="Arial" pitchFamily="34" charset="0"/>
              </a:rPr>
              <a:t>Непрерывность и преемственность.</a:t>
            </a:r>
          </a:p>
          <a:p>
            <a:pPr marL="0" marR="0" lvl="0" indent="0" defTabSz="914400" rtl="0" eaLnBrk="1" fontAlgn="base" latinLnBrk="0" hangingPunct="1">
              <a:lnSpc>
                <a:spcPct val="100000"/>
              </a:lnSpc>
              <a:spcBef>
                <a:spcPct val="0"/>
              </a:spcBef>
              <a:spcAft>
                <a:spcPct val="0"/>
              </a:spcAft>
              <a:buClrTx/>
              <a:buSzTx/>
              <a:tabLst/>
            </a:pPr>
            <a:r>
              <a:rPr kumimoji="0" lang="ru-RU" sz="2300" b="0" i="0" u="none" strike="noStrike" cap="none" normalizeH="0" baseline="0" dirty="0" smtClean="0">
                <a:ln>
                  <a:noFill/>
                </a:ln>
                <a:solidFill>
                  <a:schemeClr val="tx1">
                    <a:lumMod val="75000"/>
                  </a:schemeClr>
                </a:solidFill>
                <a:effectLst/>
                <a:latin typeface="+mj-lt"/>
                <a:ea typeface="Times New Roman" pitchFamily="18" charset="0"/>
                <a:cs typeface="Arial" pitchFamily="34" charset="0"/>
              </a:rPr>
              <a:t/>
            </a:r>
            <a:br>
              <a:rPr kumimoji="0" lang="ru-RU" sz="2300" b="0" i="0" u="none" strike="noStrike" cap="none" normalizeH="0" baseline="0" dirty="0" smtClean="0">
                <a:ln>
                  <a:noFill/>
                </a:ln>
                <a:solidFill>
                  <a:schemeClr val="tx1">
                    <a:lumMod val="75000"/>
                  </a:schemeClr>
                </a:solidFill>
                <a:effectLst/>
                <a:latin typeface="+mj-lt"/>
                <a:ea typeface="Times New Roman" pitchFamily="18" charset="0"/>
                <a:cs typeface="Arial" pitchFamily="34" charset="0"/>
              </a:rPr>
            </a:br>
            <a:r>
              <a:rPr kumimoji="0" lang="ru-RU" sz="2300" b="0" i="0" u="none" strike="noStrike" cap="none" normalizeH="0" baseline="0" dirty="0" smtClean="0">
                <a:ln>
                  <a:noFill/>
                </a:ln>
                <a:solidFill>
                  <a:schemeClr val="tx1">
                    <a:lumMod val="75000"/>
                  </a:schemeClr>
                </a:solidFill>
                <a:effectLst/>
                <a:latin typeface="+mj-lt"/>
                <a:ea typeface="Times New Roman" pitchFamily="18" charset="0"/>
                <a:cs typeface="Arial" pitchFamily="34" charset="0"/>
              </a:rPr>
              <a:t>- Соответствие содержания и организации обучения и воспитания возрастным и индивидуальным особенностям ребёнка.</a:t>
            </a:r>
          </a:p>
          <a:p>
            <a:pPr marL="0" marR="0" lvl="0" indent="0" defTabSz="914400" rtl="0" eaLnBrk="1" fontAlgn="base" latinLnBrk="0" hangingPunct="1">
              <a:lnSpc>
                <a:spcPct val="100000"/>
              </a:lnSpc>
              <a:spcBef>
                <a:spcPct val="0"/>
              </a:spcBef>
              <a:spcAft>
                <a:spcPct val="0"/>
              </a:spcAft>
              <a:buClrTx/>
              <a:buSzTx/>
              <a:tabLst/>
            </a:pPr>
            <a:r>
              <a:rPr kumimoji="0" lang="ru-RU" sz="2300" b="0" i="0" u="none" strike="noStrike" cap="none" normalizeH="0" baseline="0" dirty="0" smtClean="0">
                <a:ln>
                  <a:noFill/>
                </a:ln>
                <a:solidFill>
                  <a:schemeClr val="tx1">
                    <a:lumMod val="75000"/>
                  </a:schemeClr>
                </a:solidFill>
                <a:effectLst/>
                <a:latin typeface="+mj-lt"/>
                <a:ea typeface="Times New Roman" pitchFamily="18" charset="0"/>
                <a:cs typeface="Arial" pitchFamily="34" charset="0"/>
              </a:rPr>
              <a:t/>
            </a:r>
            <a:br>
              <a:rPr kumimoji="0" lang="ru-RU" sz="2300" b="0" i="0" u="none" strike="noStrike" cap="none" normalizeH="0" baseline="0" dirty="0" smtClean="0">
                <a:ln>
                  <a:noFill/>
                </a:ln>
                <a:solidFill>
                  <a:schemeClr val="tx1">
                    <a:lumMod val="75000"/>
                  </a:schemeClr>
                </a:solidFill>
                <a:effectLst/>
                <a:latin typeface="+mj-lt"/>
                <a:ea typeface="Times New Roman" pitchFamily="18" charset="0"/>
                <a:cs typeface="Arial" pitchFamily="34" charset="0"/>
              </a:rPr>
            </a:br>
            <a:r>
              <a:rPr kumimoji="0" lang="ru-RU" sz="2300" b="0" i="0" u="none" strike="noStrike" cap="none" normalizeH="0" baseline="0" dirty="0" smtClean="0">
                <a:ln>
                  <a:noFill/>
                </a:ln>
                <a:solidFill>
                  <a:schemeClr val="tx1">
                    <a:lumMod val="75000"/>
                  </a:schemeClr>
                </a:solidFill>
                <a:effectLst/>
                <a:latin typeface="+mj-lt"/>
                <a:ea typeface="Times New Roman" pitchFamily="18" charset="0"/>
                <a:cs typeface="Arial" pitchFamily="34" charset="0"/>
              </a:rPr>
              <a:t>- Комплексный, междисциплинарный подход.</a:t>
            </a:r>
            <a:endParaRPr kumimoji="0" lang="ru-RU" sz="2300" b="0" i="0" u="none" strike="noStrike" cap="none" normalizeH="0" baseline="0" dirty="0" smtClean="0">
              <a:ln>
                <a:noFill/>
              </a:ln>
              <a:solidFill>
                <a:schemeClr val="tx1">
                  <a:lumMod val="75000"/>
                </a:schemeClr>
              </a:solidFill>
              <a:effectLst/>
              <a:latin typeface="+mj-lt"/>
              <a:cs typeface="Arial" pitchFamily="34" charset="0"/>
            </a:endParaRPr>
          </a:p>
        </p:txBody>
      </p:sp>
    </p:spTree>
  </p:cSld>
  <p:clrMapOvr>
    <a:masterClrMapping/>
  </p:clrMapOvr>
  <p:transition spd="med" advClick="0" advTm="6000">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3108" y="571480"/>
            <a:ext cx="6199602" cy="4929222"/>
          </a:xfrm>
        </p:spPr>
        <p:txBody>
          <a:bodyPr>
            <a:normAutofit/>
          </a:bodyPr>
          <a:lstStyle/>
          <a:p>
            <a:r>
              <a:rPr lang="ru-RU" sz="1600" dirty="0" smtClean="0"/>
              <a:t>Коррекционное развитие проводится по основным направлениям:</a:t>
            </a:r>
            <a:br>
              <a:rPr lang="ru-RU" sz="1600" dirty="0" smtClean="0"/>
            </a:br>
            <a:r>
              <a:rPr lang="ru-RU" sz="1600" dirty="0" smtClean="0"/>
              <a:t> </a:t>
            </a:r>
            <a:br>
              <a:rPr lang="ru-RU" sz="1600" dirty="0" smtClean="0"/>
            </a:br>
            <a:r>
              <a:rPr lang="ru-RU" sz="1600" dirty="0" smtClean="0"/>
              <a:t>·        развитие сенсорных и моторных функций;</a:t>
            </a:r>
            <a:br>
              <a:rPr lang="ru-RU" sz="1600" dirty="0" smtClean="0"/>
            </a:br>
            <a:r>
              <a:rPr lang="ru-RU" sz="1600" dirty="0" smtClean="0"/>
              <a:t> </a:t>
            </a:r>
            <a:br>
              <a:rPr lang="ru-RU" sz="1600" dirty="0" smtClean="0"/>
            </a:br>
            <a:r>
              <a:rPr lang="ru-RU" sz="1600" dirty="0" smtClean="0"/>
              <a:t>·        формирование кинестетической основы артикуляторных движений;</a:t>
            </a:r>
            <a:br>
              <a:rPr lang="ru-RU" sz="1600" dirty="0" smtClean="0"/>
            </a:br>
            <a:r>
              <a:rPr lang="ru-RU" sz="1600" dirty="0" smtClean="0"/>
              <a:t> </a:t>
            </a:r>
            <a:br>
              <a:rPr lang="ru-RU" sz="1600" dirty="0" smtClean="0"/>
            </a:br>
            <a:r>
              <a:rPr lang="ru-RU" sz="1600" dirty="0" smtClean="0"/>
              <a:t>·        развитие мимической мускулатуры;</a:t>
            </a:r>
            <a:br>
              <a:rPr lang="ru-RU" sz="1600" dirty="0" smtClean="0"/>
            </a:br>
            <a:r>
              <a:rPr lang="ru-RU" sz="1600" dirty="0" smtClean="0"/>
              <a:t> </a:t>
            </a:r>
            <a:br>
              <a:rPr lang="ru-RU" sz="1600" dirty="0" smtClean="0"/>
            </a:br>
            <a:r>
              <a:rPr lang="ru-RU" sz="1600" dirty="0" smtClean="0"/>
              <a:t>·        развитие интеллектуальных функций;</a:t>
            </a:r>
            <a:br>
              <a:rPr lang="ru-RU" sz="1600" dirty="0" smtClean="0"/>
            </a:br>
            <a:r>
              <a:rPr lang="ru-RU" sz="1600" dirty="0" smtClean="0"/>
              <a:t> </a:t>
            </a:r>
            <a:br>
              <a:rPr lang="ru-RU" sz="1600" dirty="0" smtClean="0"/>
            </a:br>
            <a:r>
              <a:rPr lang="ru-RU" sz="1600" dirty="0" smtClean="0"/>
              <a:t>·        развитие эмоционально-волевой сферы и игровой деятельности;</a:t>
            </a:r>
            <a:br>
              <a:rPr lang="ru-RU" sz="1600" dirty="0" smtClean="0"/>
            </a:br>
            <a:r>
              <a:rPr lang="ru-RU" sz="1600" dirty="0" smtClean="0"/>
              <a:t> </a:t>
            </a:r>
            <a:br>
              <a:rPr lang="ru-RU" sz="1600" dirty="0" smtClean="0"/>
            </a:br>
            <a:r>
              <a:rPr lang="ru-RU" sz="1600" dirty="0" smtClean="0"/>
              <a:t>·        формирование черт гармоничной и </a:t>
            </a:r>
            <a:r>
              <a:rPr lang="ru-RU" sz="1600" dirty="0" err="1" smtClean="0"/>
              <a:t>незакомплексованной</a:t>
            </a:r>
            <a:r>
              <a:rPr lang="ru-RU" sz="1600" dirty="0" smtClean="0"/>
              <a:t> личности.</a:t>
            </a:r>
            <a:br>
              <a:rPr lang="ru-RU" sz="1600" dirty="0" smtClean="0"/>
            </a:br>
            <a:endParaRPr lang="ru-RU" sz="1600"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ransition spd="med" advClick="0" advTm="6000">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352928" cy="1877437"/>
          </a:xfrm>
          <a:prstGeom prst="rect">
            <a:avLst/>
          </a:prstGeom>
        </p:spPr>
        <p:txBody>
          <a:bodyPr wrap="square">
            <a:spAutoFit/>
          </a:bodyPr>
          <a:lstStyle/>
          <a:p>
            <a:pPr algn="just"/>
            <a:r>
              <a:rPr lang="ru-RU" sz="2800" dirty="0" smtClean="0"/>
              <a:t>Комплексная </a:t>
            </a:r>
            <a:r>
              <a:rPr lang="ru-RU" sz="2800" b="1" dirty="0" smtClean="0"/>
              <a:t>оздоровительно-коррекционная</a:t>
            </a:r>
            <a:r>
              <a:rPr lang="ru-RU" sz="2800" dirty="0" smtClean="0"/>
              <a:t> </a:t>
            </a:r>
            <a:r>
              <a:rPr lang="ru-RU" sz="2800" b="1" dirty="0" smtClean="0"/>
              <a:t>работа с детьми с нарушениями речи</a:t>
            </a:r>
            <a:r>
              <a:rPr lang="ru-RU" sz="2800" dirty="0" smtClean="0"/>
              <a:t>, включает в себя:</a:t>
            </a:r>
          </a:p>
          <a:p>
            <a:r>
              <a:rPr lang="ru-RU" sz="3200" dirty="0" smtClean="0"/>
              <a:t> </a:t>
            </a:r>
            <a:endParaRPr lang="ru-RU" sz="3200" dirty="0"/>
          </a:p>
        </p:txBody>
      </p:sp>
      <p:sp>
        <p:nvSpPr>
          <p:cNvPr id="3" name="Прямоугольник 2"/>
          <p:cNvSpPr/>
          <p:nvPr/>
        </p:nvSpPr>
        <p:spPr>
          <a:xfrm>
            <a:off x="539552" y="1772816"/>
            <a:ext cx="7200800" cy="369332"/>
          </a:xfrm>
          <a:prstGeom prst="rect">
            <a:avLst/>
          </a:prstGeom>
        </p:spPr>
        <p:txBody>
          <a:bodyPr wrap="square">
            <a:spAutoFit/>
          </a:bodyPr>
          <a:lstStyle/>
          <a:p>
            <a:pPr>
              <a:buFont typeface="Wingdings" pitchFamily="2" charset="2"/>
              <a:buChar char="Ø"/>
            </a:pPr>
            <a:r>
              <a:rPr lang="ru-RU" dirty="0" smtClean="0"/>
              <a:t>Рациональную организацию учебного процесса.</a:t>
            </a:r>
            <a:endParaRPr lang="ru-RU" dirty="0"/>
          </a:p>
        </p:txBody>
      </p:sp>
      <p:sp>
        <p:nvSpPr>
          <p:cNvPr id="4" name="Прямоугольник 3"/>
          <p:cNvSpPr/>
          <p:nvPr/>
        </p:nvSpPr>
        <p:spPr>
          <a:xfrm>
            <a:off x="539552" y="2132856"/>
            <a:ext cx="8352928" cy="369332"/>
          </a:xfrm>
          <a:prstGeom prst="rect">
            <a:avLst/>
          </a:prstGeom>
        </p:spPr>
        <p:txBody>
          <a:bodyPr wrap="square">
            <a:spAutoFit/>
          </a:bodyPr>
          <a:lstStyle/>
          <a:p>
            <a:pPr>
              <a:buFont typeface="Wingdings" pitchFamily="2" charset="2"/>
              <a:buChar char="Ø"/>
            </a:pPr>
            <a:r>
              <a:rPr lang="ru-RU" dirty="0" smtClean="0"/>
              <a:t>Мышечную релаксацию</a:t>
            </a:r>
            <a:endParaRPr lang="ru-RU" dirty="0"/>
          </a:p>
        </p:txBody>
      </p:sp>
      <p:sp>
        <p:nvSpPr>
          <p:cNvPr id="5" name="Прямоугольник 4"/>
          <p:cNvSpPr/>
          <p:nvPr/>
        </p:nvSpPr>
        <p:spPr>
          <a:xfrm>
            <a:off x="539552" y="2492896"/>
            <a:ext cx="6462464" cy="369332"/>
          </a:xfrm>
          <a:prstGeom prst="rect">
            <a:avLst/>
          </a:prstGeom>
        </p:spPr>
        <p:txBody>
          <a:bodyPr wrap="square">
            <a:spAutoFit/>
          </a:bodyPr>
          <a:lstStyle/>
          <a:p>
            <a:pPr>
              <a:buFont typeface="Wingdings" pitchFamily="2" charset="2"/>
              <a:buChar char="Ø"/>
            </a:pPr>
            <a:r>
              <a:rPr lang="ru-RU" dirty="0" smtClean="0"/>
              <a:t>Развитие общей моторики </a:t>
            </a:r>
            <a:endParaRPr lang="ru-RU" dirty="0"/>
          </a:p>
        </p:txBody>
      </p:sp>
      <p:sp>
        <p:nvSpPr>
          <p:cNvPr id="6" name="Прямоугольник 5"/>
          <p:cNvSpPr/>
          <p:nvPr/>
        </p:nvSpPr>
        <p:spPr>
          <a:xfrm>
            <a:off x="539552" y="2852936"/>
            <a:ext cx="5197257" cy="369332"/>
          </a:xfrm>
          <a:prstGeom prst="rect">
            <a:avLst/>
          </a:prstGeom>
        </p:spPr>
        <p:txBody>
          <a:bodyPr wrap="none">
            <a:spAutoFit/>
          </a:bodyPr>
          <a:lstStyle/>
          <a:p>
            <a:pPr>
              <a:buFont typeface="Wingdings" pitchFamily="2" charset="2"/>
              <a:buChar char="Ø"/>
            </a:pPr>
            <a:r>
              <a:rPr lang="ru-RU" dirty="0" smtClean="0"/>
              <a:t>Упражнения для профилактики зрения </a:t>
            </a:r>
            <a:endParaRPr lang="ru-RU" dirty="0"/>
          </a:p>
        </p:txBody>
      </p:sp>
      <p:sp>
        <p:nvSpPr>
          <p:cNvPr id="7" name="Прямоугольник 6"/>
          <p:cNvSpPr/>
          <p:nvPr/>
        </p:nvSpPr>
        <p:spPr>
          <a:xfrm>
            <a:off x="539552" y="3212976"/>
            <a:ext cx="4572000" cy="369332"/>
          </a:xfrm>
          <a:prstGeom prst="rect">
            <a:avLst/>
          </a:prstGeom>
        </p:spPr>
        <p:txBody>
          <a:bodyPr>
            <a:spAutoFit/>
          </a:bodyPr>
          <a:lstStyle/>
          <a:p>
            <a:pPr>
              <a:buFont typeface="Wingdings" pitchFamily="2" charset="2"/>
              <a:buChar char="Ø"/>
            </a:pPr>
            <a:r>
              <a:rPr lang="ru-RU" dirty="0" smtClean="0"/>
              <a:t>Развитие мелкой моторики </a:t>
            </a:r>
            <a:endParaRPr lang="ru-RU" dirty="0"/>
          </a:p>
        </p:txBody>
      </p:sp>
      <p:sp>
        <p:nvSpPr>
          <p:cNvPr id="8" name="Прямоугольник 7"/>
          <p:cNvSpPr/>
          <p:nvPr/>
        </p:nvSpPr>
        <p:spPr>
          <a:xfrm>
            <a:off x="539552" y="3573016"/>
            <a:ext cx="4572000" cy="369332"/>
          </a:xfrm>
          <a:prstGeom prst="rect">
            <a:avLst/>
          </a:prstGeom>
        </p:spPr>
        <p:txBody>
          <a:bodyPr>
            <a:spAutoFit/>
          </a:bodyPr>
          <a:lstStyle/>
          <a:p>
            <a:pPr>
              <a:buFont typeface="Wingdings" pitchFamily="2" charset="2"/>
              <a:buChar char="Ø"/>
            </a:pPr>
            <a:r>
              <a:rPr lang="ru-RU" dirty="0" smtClean="0"/>
              <a:t>Массаж и </a:t>
            </a:r>
            <a:r>
              <a:rPr lang="ru-RU" dirty="0" err="1" smtClean="0"/>
              <a:t>самомассаж</a:t>
            </a:r>
            <a:endParaRPr lang="ru-RU" dirty="0"/>
          </a:p>
        </p:txBody>
      </p:sp>
      <p:sp>
        <p:nvSpPr>
          <p:cNvPr id="9" name="Прямоугольник 8"/>
          <p:cNvSpPr/>
          <p:nvPr/>
        </p:nvSpPr>
        <p:spPr>
          <a:xfrm>
            <a:off x="467544" y="3933056"/>
            <a:ext cx="7920880" cy="369332"/>
          </a:xfrm>
          <a:prstGeom prst="rect">
            <a:avLst/>
          </a:prstGeom>
        </p:spPr>
        <p:txBody>
          <a:bodyPr wrap="square">
            <a:spAutoFit/>
          </a:bodyPr>
          <a:lstStyle/>
          <a:p>
            <a:pPr>
              <a:buFont typeface="Wingdings" pitchFamily="2" charset="2"/>
              <a:buChar char="Ø"/>
            </a:pPr>
            <a:r>
              <a:rPr lang="ru-RU" dirty="0" smtClean="0"/>
              <a:t>Развитие мимической мускулатуры</a:t>
            </a:r>
            <a:endParaRPr lang="ru-RU" dirty="0"/>
          </a:p>
        </p:txBody>
      </p:sp>
      <p:sp>
        <p:nvSpPr>
          <p:cNvPr id="10" name="Прямоугольник 9"/>
          <p:cNvSpPr/>
          <p:nvPr/>
        </p:nvSpPr>
        <p:spPr>
          <a:xfrm>
            <a:off x="611560" y="4293096"/>
            <a:ext cx="4320413" cy="369332"/>
          </a:xfrm>
          <a:prstGeom prst="rect">
            <a:avLst/>
          </a:prstGeom>
        </p:spPr>
        <p:txBody>
          <a:bodyPr wrap="none">
            <a:spAutoFit/>
          </a:bodyPr>
          <a:lstStyle/>
          <a:p>
            <a:pPr>
              <a:buFont typeface="Wingdings" pitchFamily="2" charset="2"/>
              <a:buChar char="Ø"/>
            </a:pPr>
            <a:r>
              <a:rPr lang="ru-RU" dirty="0" smtClean="0"/>
              <a:t>Артикуляционную гимнастику </a:t>
            </a:r>
            <a:endParaRPr lang="ru-RU" dirty="0"/>
          </a:p>
        </p:txBody>
      </p:sp>
      <p:sp>
        <p:nvSpPr>
          <p:cNvPr id="11" name="Прямоугольник 10"/>
          <p:cNvSpPr/>
          <p:nvPr/>
        </p:nvSpPr>
        <p:spPr>
          <a:xfrm>
            <a:off x="611560" y="4653136"/>
            <a:ext cx="3703258" cy="369332"/>
          </a:xfrm>
          <a:prstGeom prst="rect">
            <a:avLst/>
          </a:prstGeom>
        </p:spPr>
        <p:txBody>
          <a:bodyPr wrap="none">
            <a:spAutoFit/>
          </a:bodyPr>
          <a:lstStyle/>
          <a:p>
            <a:pPr>
              <a:buFont typeface="Wingdings" pitchFamily="2" charset="2"/>
              <a:buChar char="Ø"/>
            </a:pPr>
            <a:r>
              <a:rPr lang="ru-RU" dirty="0" smtClean="0"/>
              <a:t>Дыхательную гимнастику</a:t>
            </a:r>
            <a:endParaRPr lang="ru-RU" dirty="0"/>
          </a:p>
        </p:txBody>
      </p:sp>
      <p:sp>
        <p:nvSpPr>
          <p:cNvPr id="12" name="Прямоугольник 11"/>
          <p:cNvSpPr/>
          <p:nvPr/>
        </p:nvSpPr>
        <p:spPr>
          <a:xfrm>
            <a:off x="683568" y="5013176"/>
            <a:ext cx="2850460" cy="369332"/>
          </a:xfrm>
          <a:prstGeom prst="rect">
            <a:avLst/>
          </a:prstGeom>
        </p:spPr>
        <p:txBody>
          <a:bodyPr wrap="none">
            <a:spAutoFit/>
          </a:bodyPr>
          <a:lstStyle/>
          <a:p>
            <a:pPr>
              <a:buFont typeface="Wingdings" pitchFamily="2" charset="2"/>
              <a:buChar char="Ø"/>
            </a:pPr>
            <a:r>
              <a:rPr lang="ru-RU" dirty="0" err="1" smtClean="0"/>
              <a:t>Биоэнергопластику</a:t>
            </a:r>
            <a:r>
              <a:rPr lang="ru-RU" dirty="0" smtClean="0"/>
              <a:t> </a:t>
            </a:r>
            <a:endParaRPr lang="ru-RU" dirty="0"/>
          </a:p>
        </p:txBody>
      </p:sp>
      <p:sp>
        <p:nvSpPr>
          <p:cNvPr id="13" name="Прямоугольник 12"/>
          <p:cNvSpPr/>
          <p:nvPr/>
        </p:nvSpPr>
        <p:spPr>
          <a:xfrm>
            <a:off x="611560" y="5373216"/>
            <a:ext cx="8280920" cy="646331"/>
          </a:xfrm>
          <a:prstGeom prst="rect">
            <a:avLst/>
          </a:prstGeom>
        </p:spPr>
        <p:txBody>
          <a:bodyPr wrap="square">
            <a:spAutoFit/>
          </a:bodyPr>
          <a:lstStyle/>
          <a:p>
            <a:pPr>
              <a:buFont typeface="Wingdings" pitchFamily="2" charset="2"/>
              <a:buChar char="Ø"/>
            </a:pPr>
            <a:r>
              <a:rPr lang="ru-RU" dirty="0" smtClean="0"/>
              <a:t>Упражнения на развитие высших психических функций (внимания, памяти, мышления)</a:t>
            </a:r>
            <a:endParaRPr lang="ru-RU" dirty="0"/>
          </a:p>
        </p:txBody>
      </p:sp>
      <p:sp>
        <p:nvSpPr>
          <p:cNvPr id="14" name="Прямоугольник 13"/>
          <p:cNvSpPr/>
          <p:nvPr/>
        </p:nvSpPr>
        <p:spPr>
          <a:xfrm>
            <a:off x="539552" y="5949280"/>
            <a:ext cx="2978701" cy="369332"/>
          </a:xfrm>
          <a:prstGeom prst="rect">
            <a:avLst/>
          </a:prstGeom>
        </p:spPr>
        <p:txBody>
          <a:bodyPr wrap="none">
            <a:spAutoFit/>
          </a:bodyPr>
          <a:lstStyle/>
          <a:p>
            <a:pPr>
              <a:buFont typeface="Wingdings" pitchFamily="2" charset="2"/>
              <a:buChar char="Ø"/>
            </a:pPr>
            <a:r>
              <a:rPr lang="ru-RU" dirty="0" smtClean="0"/>
              <a:t> Игровые технологии</a:t>
            </a:r>
            <a:endParaRPr lang="ru-RU" dirty="0"/>
          </a:p>
        </p:txBody>
      </p:sp>
    </p:spTree>
  </p:cSld>
  <p:clrMapOvr>
    <a:masterClrMapping/>
  </p:clrMapOvr>
  <p:transition spd="med">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04664"/>
            <a:ext cx="7543802" cy="687288"/>
          </a:xfrm>
        </p:spPr>
        <p:txBody>
          <a:bodyPr>
            <a:normAutofit/>
          </a:bodyPr>
          <a:lstStyle/>
          <a:p>
            <a:pPr algn="ctr"/>
            <a:r>
              <a:rPr lang="ru-RU" sz="3200" b="1" i="1" dirty="0" smtClean="0">
                <a:solidFill>
                  <a:srgbClr val="FF0000"/>
                </a:solidFill>
              </a:rPr>
              <a:t>Мышечная релаксация</a:t>
            </a:r>
            <a:endParaRPr lang="ru-RU" sz="3200" b="1" i="1" dirty="0">
              <a:solidFill>
                <a:srgbClr val="FF0000"/>
              </a:solidFill>
            </a:endParaRPr>
          </a:p>
        </p:txBody>
      </p:sp>
      <p:sp>
        <p:nvSpPr>
          <p:cNvPr id="3" name="Скругленный прямоугольник 2"/>
          <p:cNvSpPr/>
          <p:nvPr/>
        </p:nvSpPr>
        <p:spPr>
          <a:xfrm>
            <a:off x="251520" y="2428868"/>
            <a:ext cx="8249570" cy="3779758"/>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Релаксация - комплекс расслабляющих упражнений, снимающих напряжение мышц рук и ног, мышц шеи и речевого аппарата.  </a:t>
            </a:r>
          </a:p>
          <a:p>
            <a:r>
              <a:rPr lang="ru-RU" dirty="0" smtClean="0"/>
              <a:t>«Дерево»  Исходное положение – сидя на корточках. Спрятать голову в колени, обхватить их руками. Представьте, что вы - семечко, которое постепенно прорастает и превращается в дерево. Медленно поднимитесь на ноги, затем распрямите туловище, вытяните руки вверх. Затем напрягите тело и вытянитесь. Подул ветер – вы раскачиваетесь, как дерево.</a:t>
            </a:r>
          </a:p>
          <a:p>
            <a:r>
              <a:rPr lang="ru-RU" dirty="0" smtClean="0"/>
              <a:t> </a:t>
            </a:r>
          </a:p>
          <a:p>
            <a:endParaRPr lang="ru-RU" dirty="0"/>
          </a:p>
        </p:txBody>
      </p:sp>
      <p:sp>
        <p:nvSpPr>
          <p:cNvPr id="7" name="Скругленный прямоугольник 6"/>
          <p:cNvSpPr/>
          <p:nvPr/>
        </p:nvSpPr>
        <p:spPr>
          <a:xfrm>
            <a:off x="4786314" y="1643050"/>
            <a:ext cx="2177214" cy="408623"/>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ru-RU" dirty="0" smtClean="0"/>
              <a:t>Музыкотерапия</a:t>
            </a:r>
            <a:endParaRPr lang="ru-RU" dirty="0"/>
          </a:p>
        </p:txBody>
      </p:sp>
      <p:sp>
        <p:nvSpPr>
          <p:cNvPr id="8" name="Скругленный прямоугольник 7"/>
          <p:cNvSpPr/>
          <p:nvPr/>
        </p:nvSpPr>
        <p:spPr>
          <a:xfrm>
            <a:off x="714348" y="1428736"/>
            <a:ext cx="2262081" cy="408623"/>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Игровые приемы</a:t>
            </a:r>
            <a:endParaRPr lang="ru-RU" dirty="0"/>
          </a:p>
        </p:txBody>
      </p:sp>
    </p:spTree>
  </p:cSld>
  <p:clrMapOvr>
    <a:masterClrMapping/>
  </p:clrMapOvr>
  <p:transition spd="med" advClick="0" advTm="6000">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04800"/>
            <a:ext cx="7914115" cy="6124596"/>
          </a:xfrm>
        </p:spPr>
        <p:txBody>
          <a:bodyPr>
            <a:normAutofit/>
          </a:bodyPr>
          <a:lstStyle/>
          <a:p>
            <a:r>
              <a:rPr lang="ru-RU" sz="1400" dirty="0" smtClean="0"/>
              <a:t>«</a:t>
            </a:r>
            <a:r>
              <a:rPr lang="ru-RU" sz="1800" dirty="0" smtClean="0"/>
              <a:t>Путешествие на облаке» Сядьте удобнее и закройте глаза. Два – три раза глубоко вдохните и выдохните. Я хочу пригласить вас в путешествие на облаке. Прыгните на белое пушистое облако, похожее на мягкую гору из пухлых подушек. Почувствуй, как ваши ноги, спина  удобно расположились на этой большой облачной подушке. Теперь начинается путешествие. Облако медленно поднимается в синее небо. Чувствуете, как ветер овевает ваши лица? Здесь, высоко в небе, все спокойно и тихо. Пусть облако перенесет вас сейчас в такое место, где вы будете счастливы. Постарайтесь мысленно увидеть это место как можно более точно. Здесь вы чувствуете себя совершенно спокойно и счастливо. Здесь может произойти что – </a:t>
            </a:r>
            <a:r>
              <a:rPr lang="ru-RU" sz="1800" dirty="0" err="1" smtClean="0"/>
              <a:t>нибудь</a:t>
            </a:r>
            <a:r>
              <a:rPr lang="ru-RU" sz="1800" dirty="0" smtClean="0"/>
              <a:t> чудесное и волшебное. Теперь вы снова на своем облаке, и оно везет вас назад, на ваше место в классе. Слезьте с облака и поблагодарите его за то, что оно так хорошо вас покатало. Теперь понаблюдайте, как оно медленно растает в воздухе. Потянитесь, выпрямитесь, и снова будьте бодрыми, свежими и внимательными.</a:t>
            </a:r>
            <a:br>
              <a:rPr lang="ru-RU" sz="1800" dirty="0" smtClean="0"/>
            </a:br>
            <a:r>
              <a:rPr lang="ru-RU" sz="1800" dirty="0" smtClean="0"/>
              <a:t> </a:t>
            </a:r>
            <a:r>
              <a:rPr lang="ru-RU" sz="1400" dirty="0" smtClean="0"/>
              <a:t/>
            </a:r>
            <a:br>
              <a:rPr lang="ru-RU" sz="1400" dirty="0" smtClean="0"/>
            </a:br>
            <a:endParaRPr lang="ru-RU" sz="1400" dirty="0"/>
          </a:p>
        </p:txBody>
      </p:sp>
      <p:pic>
        <p:nvPicPr>
          <p:cNvPr id="3" name="Моцарт - Душа.mp3">
            <a:hlinkClick r:id="" action="ppaction://media"/>
          </p:cNvPr>
          <p:cNvPicPr>
            <a:picLocks noRot="1" noChangeAspect="1"/>
          </p:cNvPicPr>
          <p:nvPr>
            <a:audioFile r:link="rId1"/>
          </p:nvPr>
        </p:nvPicPr>
        <p:blipFill>
          <a:blip r:embed="rId3" cstate="print"/>
          <a:stretch>
            <a:fillRect/>
          </a:stretch>
        </p:blipFill>
        <p:spPr>
          <a:xfrm>
            <a:off x="4449763" y="3306763"/>
            <a:ext cx="244475" cy="244475"/>
          </a:xfrm>
          <a:prstGeom prst="rect">
            <a:avLst/>
          </a:prstGeom>
        </p:spPr>
      </p:pic>
    </p:spTree>
  </p:cSld>
  <p:clrMapOvr>
    <a:masterClrMapping/>
  </p:clrMapOvr>
  <p:transition spd="med" advClick="0" advTm="600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64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404664"/>
            <a:ext cx="6282489" cy="584775"/>
          </a:xfrm>
          <a:prstGeom prst="rect">
            <a:avLst/>
          </a:prstGeom>
        </p:spPr>
        <p:txBody>
          <a:bodyPr wrap="none">
            <a:spAutoFit/>
          </a:bodyPr>
          <a:lstStyle/>
          <a:p>
            <a:pPr algn="ctr"/>
            <a:r>
              <a:rPr lang="ru-RU" sz="3200" b="1" dirty="0" smtClean="0">
                <a:solidFill>
                  <a:srgbClr val="FF0000"/>
                </a:solidFill>
              </a:rPr>
              <a:t>Развитие общей моторики </a:t>
            </a:r>
            <a:endParaRPr lang="ru-RU" sz="3200" b="1" dirty="0">
              <a:solidFill>
                <a:srgbClr val="FF0000"/>
              </a:solidFill>
            </a:endParaRPr>
          </a:p>
        </p:txBody>
      </p:sp>
      <p:sp>
        <p:nvSpPr>
          <p:cNvPr id="9" name="Скругленный прямоугольник 8"/>
          <p:cNvSpPr/>
          <p:nvPr/>
        </p:nvSpPr>
        <p:spPr>
          <a:xfrm>
            <a:off x="4643438" y="5786454"/>
            <a:ext cx="2992941" cy="408623"/>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ru-RU" dirty="0" smtClean="0"/>
              <a:t>Двигательно-речевые </a:t>
            </a:r>
            <a:endParaRPr lang="ru-RU" dirty="0"/>
          </a:p>
        </p:txBody>
      </p:sp>
      <p:sp>
        <p:nvSpPr>
          <p:cNvPr id="7" name="Скругленный прямоугольник 6"/>
          <p:cNvSpPr/>
          <p:nvPr/>
        </p:nvSpPr>
        <p:spPr>
          <a:xfrm>
            <a:off x="357158" y="4572008"/>
            <a:ext cx="2376264"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dirty="0" smtClean="0"/>
              <a:t>Подражательные </a:t>
            </a:r>
            <a:r>
              <a:rPr lang="ru-RU" dirty="0" err="1" smtClean="0"/>
              <a:t>физминутки</a:t>
            </a:r>
            <a:endParaRPr lang="ru-RU" dirty="0"/>
          </a:p>
        </p:txBody>
      </p:sp>
      <p:sp>
        <p:nvSpPr>
          <p:cNvPr id="6" name="Скругленный прямоугольник 5"/>
          <p:cNvSpPr/>
          <p:nvPr/>
        </p:nvSpPr>
        <p:spPr>
          <a:xfrm>
            <a:off x="3286116" y="4572008"/>
            <a:ext cx="2232248"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dirty="0" smtClean="0"/>
              <a:t>Физкультурно-спортивные </a:t>
            </a:r>
            <a:endParaRPr lang="ru-RU" dirty="0"/>
          </a:p>
        </p:txBody>
      </p:sp>
      <p:sp>
        <p:nvSpPr>
          <p:cNvPr id="5" name="Скругленный прямоугольник 4"/>
          <p:cNvSpPr/>
          <p:nvPr/>
        </p:nvSpPr>
        <p:spPr>
          <a:xfrm>
            <a:off x="714348" y="5500702"/>
            <a:ext cx="2059588"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dirty="0" smtClean="0"/>
              <a:t>Танцевальные </a:t>
            </a:r>
            <a:r>
              <a:rPr lang="ru-RU" dirty="0" err="1" smtClean="0"/>
              <a:t>физпаузы</a:t>
            </a:r>
            <a:endParaRPr lang="ru-RU" dirty="0"/>
          </a:p>
        </p:txBody>
      </p:sp>
      <p:sp>
        <p:nvSpPr>
          <p:cNvPr id="4" name="Скругленный прямоугольник 3"/>
          <p:cNvSpPr/>
          <p:nvPr/>
        </p:nvSpPr>
        <p:spPr>
          <a:xfrm>
            <a:off x="285688" y="857232"/>
            <a:ext cx="8858312" cy="2826306"/>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600" dirty="0" smtClean="0"/>
              <a:t>Оздоровительно- гигиенические </a:t>
            </a:r>
            <a:r>
              <a:rPr lang="ru-RU" sz="1600" dirty="0" err="1" smtClean="0"/>
              <a:t>физминутки</a:t>
            </a:r>
            <a:r>
              <a:rPr lang="ru-RU" sz="1600" dirty="0" smtClean="0"/>
              <a:t>.  </a:t>
            </a:r>
          </a:p>
          <a:p>
            <a:r>
              <a:rPr lang="ru-RU" sz="1600" dirty="0" smtClean="0"/>
              <a:t>Основные задачи </a:t>
            </a:r>
            <a:r>
              <a:rPr lang="ru-RU" sz="1600" dirty="0" err="1" smtClean="0"/>
              <a:t>физминутки</a:t>
            </a:r>
            <a:r>
              <a:rPr lang="ru-RU" sz="1600" dirty="0" smtClean="0"/>
              <a:t> – это:   </a:t>
            </a:r>
          </a:p>
          <a:p>
            <a:r>
              <a:rPr lang="ru-RU" sz="1600" dirty="0" smtClean="0"/>
              <a:t> снять усталость и напряжение;</a:t>
            </a:r>
          </a:p>
          <a:p>
            <a:r>
              <a:rPr lang="ru-RU" sz="1600" dirty="0" smtClean="0"/>
              <a:t>    внести эмоциональный заряд;</a:t>
            </a:r>
          </a:p>
          <a:p>
            <a:r>
              <a:rPr lang="ru-RU" sz="1600" dirty="0" smtClean="0"/>
              <a:t>    совершенствовать общую моторику;</a:t>
            </a:r>
          </a:p>
          <a:p>
            <a:r>
              <a:rPr lang="ru-RU" sz="1600" dirty="0" smtClean="0"/>
              <a:t>    выработать четкие координированные действия во взаимосвязи с речью.</a:t>
            </a:r>
          </a:p>
          <a:p>
            <a:r>
              <a:rPr lang="ru-RU" sz="1600" dirty="0" smtClean="0"/>
              <a:t> В процессе проведения физкультминуток, во время которых движения сочетаются со словом, естественно и ненавязчиво воспитывается поведение детей, развивается мышечная активность, корригируются недостатки речи, активизируется имеющийся словарный запас.</a:t>
            </a:r>
            <a:endParaRPr lang="ru-RU" sz="1600" dirty="0"/>
          </a:p>
        </p:txBody>
      </p:sp>
    </p:spTree>
  </p:cSld>
  <p:clrMapOvr>
    <a:masterClrMapping/>
  </p:clrMapOvr>
  <p:transition spd="med" advClick="0" advTm="6000">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1670" y="1828800"/>
            <a:ext cx="6271042" cy="3457588"/>
          </a:xfrm>
        </p:spPr>
        <p:txBody>
          <a:bodyPr>
            <a:normAutofit fontScale="90000"/>
          </a:bodyPr>
          <a:lstStyle/>
          <a:p>
            <a:r>
              <a:rPr lang="ru-RU" sz="1800" dirty="0" smtClean="0"/>
              <a:t> </a:t>
            </a:r>
            <a:br>
              <a:rPr lang="ru-RU" sz="1800" dirty="0" smtClean="0"/>
            </a:br>
            <a:r>
              <a:rPr lang="ru-RU" sz="1800" dirty="0" smtClean="0"/>
              <a:t>«Перекрестное </a:t>
            </a:r>
            <a:r>
              <a:rPr lang="ru-RU" sz="1800" dirty="0" err="1" smtClean="0"/>
              <a:t>марширование</a:t>
            </a:r>
            <a:r>
              <a:rPr lang="ru-RU" sz="1800" dirty="0" smtClean="0"/>
              <a:t>» Нужно шагать, высоко поднимая колени попеременно касаясь правой и левой рукой по противоположной ноге. Сделать 6 пар движений. Затем шагать, касаясь рукой одноименного колена. Сделать 6 пар движений. Закончить касаниями по противоположной ноге.</a:t>
            </a:r>
            <a:br>
              <a:rPr lang="ru-RU" sz="1800" dirty="0" smtClean="0"/>
            </a:br>
            <a:r>
              <a:rPr lang="ru-RU" sz="1800" dirty="0" smtClean="0"/>
              <a:t> </a:t>
            </a:r>
            <a:br>
              <a:rPr lang="ru-RU" sz="1800" dirty="0" smtClean="0"/>
            </a:br>
            <a:r>
              <a:rPr lang="ru-RU" sz="1800" dirty="0" smtClean="0"/>
              <a:t>«Мельница» Рука и противоположная нога вращаются круговыми движениями сначала вперед, затем назад, одновременно с вращением глаз вправо, влево, вверх, вниз. Время выполнения 1-2 минуты. Дыхание произвольное.</a:t>
            </a:r>
            <a:br>
              <a:rPr lang="ru-RU" sz="1800" dirty="0" smtClean="0"/>
            </a:br>
            <a:r>
              <a:rPr lang="ru-RU" sz="1800" dirty="0" smtClean="0"/>
              <a:t> </a:t>
            </a:r>
            <a:br>
              <a:rPr lang="ru-RU" sz="1800" dirty="0" smtClean="0"/>
            </a:br>
            <a:r>
              <a:rPr lang="ru-RU" sz="1800" dirty="0" smtClean="0"/>
              <a:t>«Паровозик» Правую руку положить под левую ключицу, одновременно делая 10 кругов согнутой в локтевом суставе левой рукой и плечом вперед, затем столько же назад. Поменять положение рук и повторить упражнение.</a:t>
            </a:r>
            <a:br>
              <a:rPr lang="ru-RU" sz="1800" dirty="0" smtClean="0"/>
            </a:br>
            <a:r>
              <a:rPr lang="ru-RU" sz="1800" dirty="0" smtClean="0"/>
              <a:t> </a:t>
            </a:r>
            <a:br>
              <a:rPr lang="ru-RU" sz="1800" dirty="0" smtClean="0"/>
            </a:br>
            <a:endParaRPr lang="ru-RU" sz="1800" dirty="0"/>
          </a:p>
        </p:txBody>
      </p:sp>
      <p:sp>
        <p:nvSpPr>
          <p:cNvPr id="3" name="Текст 2"/>
          <p:cNvSpPr>
            <a:spLocks noGrp="1"/>
          </p:cNvSpPr>
          <p:nvPr>
            <p:ph type="body" idx="1"/>
          </p:nvPr>
        </p:nvSpPr>
        <p:spPr/>
        <p:txBody>
          <a:bodyPr/>
          <a:lstStyle/>
          <a:p>
            <a:endParaRPr lang="ru-RU"/>
          </a:p>
        </p:txBody>
      </p:sp>
    </p:spTree>
  </p:cSld>
  <p:clrMapOvr>
    <a:masterClrMapping/>
  </p:clrMapOvr>
  <p:transition spd="med" advClick="0" advTm="6000">
    <p:strips dir="ru"/>
  </p:transition>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atureIllustration_16x9_TP103431353.potx" id="{8A6F2D2F-6FDF-40AD-A2FC-E20AC28411A7}" vid="{0B84DAD3-D477-4488-8A04-91C293FC61C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TS103431377</Template>
  <TotalTime>598</TotalTime>
  <Words>963</Words>
  <Application>Microsoft Office PowerPoint</Application>
  <PresentationFormat>Экран (4:3)</PresentationFormat>
  <Paragraphs>134</Paragraphs>
  <Slides>27</Slides>
  <Notes>1</Notes>
  <HiddenSlides>0</HiddenSlides>
  <MMClips>3</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Nature Illustration 16x9</vt:lpstr>
      <vt:lpstr> </vt:lpstr>
      <vt:lpstr>« Здоровье — это еще не все, но все остальное без здоровья — ничто… »  Сократ</vt:lpstr>
      <vt:lpstr>  </vt:lpstr>
      <vt:lpstr>Коррекционное развитие проводится по основным направлениям:   ·        развитие сенсорных и моторных функций;   ·        формирование кинестетической основы артикуляторных движений;   ·        развитие мимической мускулатуры;   ·        развитие интеллектуальных функций;   ·        развитие эмоционально-волевой сферы и игровой деятельности;   ·        формирование черт гармоничной и незакомплексованной личности. </vt:lpstr>
      <vt:lpstr>Слайд 5</vt:lpstr>
      <vt:lpstr>Мышечная релаксация</vt:lpstr>
      <vt:lpstr>«Путешествие на облаке» Сядьте удобнее и закройте глаза. Два – три раза глубоко вдохните и выдохните. Я хочу пригласить вас в путешествие на облаке. Прыгните на белое пушистое облако, похожее на мягкую гору из пухлых подушек. Почувствуй, как ваши ноги, спина  удобно расположились на этой большой облачной подушке. Теперь начинается путешествие. Облако медленно поднимается в синее небо. Чувствуете, как ветер овевает ваши лица? Здесь, высоко в небе, все спокойно и тихо. Пусть облако перенесет вас сейчас в такое место, где вы будете счастливы. Постарайтесь мысленно увидеть это место как можно более точно. Здесь вы чувствуете себя совершенно спокойно и счастливо. Здесь может произойти что – нибудь чудесное и волшебное. Теперь вы снова на своем облаке, и оно везет вас назад, на ваше место в классе. Слезьте с облака и поблагодарите его за то, что оно так хорошо вас покатало. Теперь понаблюдайте, как оно медленно растает в воздухе. Потянитесь, выпрямитесь, и снова будьте бодрыми, свежими и внимательными.   </vt:lpstr>
      <vt:lpstr>Слайд 8</vt:lpstr>
      <vt:lpstr>  «Перекрестное марширование» Нужно шагать, высоко поднимая колени попеременно касаясь правой и левой рукой по противоположной ноге. Сделать 6 пар движений. Затем шагать, касаясь рукой одноименного колена. Сделать 6 пар движений. Закончить касаниями по противоположной ноге.   «Мельница» Рука и противоположная нога вращаются круговыми движениями сначала вперед, затем назад, одновременно с вращением глаз вправо, влево, вверх, вниз. Время выполнения 1-2 минуты. Дыхание произвольное.   «Паровозик» Правую руку положить под левую ключицу, одновременно делая 10 кругов согнутой в локтевом суставе левой рукой и плечом вперед, затем столько же назад. Поменять положение рук и повторить упражнение.   </vt:lpstr>
      <vt:lpstr>                        Человек может мыслить, сидя неподвижно.  Однако для закрепления мысли необходимо движение.  И.П. Павлов считал, что любая мысль заканчивается движением.  Именно поэтому многим людям легче мыслить при повторяющихся физических действиях, например ходьбе, покачивании ногой, постукивании карандашом по столу и др. На двигательной активности построены все нейропсихологические коррекционно – развивающие и формирующие программы!  Вот почему следует помнить, что неподвижный ребёнок не обучается!   </vt:lpstr>
      <vt:lpstr>Кинезиологические методы влияют не только на развитие умственных способностей и физического здоровья, они позволяют активизировать различные отделы коры больших полушарий, что способствует развитию способностей человека и коррекции проблем в различных областях психики. В частности, применение данного метода позволяет улучшить у ребенка память, внимание, речь, пространственные представления, мелкую и крупную моторику, снижает утомляемость, повышает способность к произвольному контролю. Кинезиология – это методика сохранения здоровья путём воздействия на мышцы тела, т.е. путём физической активности. Кинезиологические упражнения – комплекс движений, позволяющий активизировать межполушарное взаимодействие, развивать комиссуры (нервные волокна, осуществляющие взаимодействие между полушариями) как межполушарные интеграторы, через которые полушария обмениваются информацией, происходит синхронизация работы полушарий.   </vt:lpstr>
      <vt:lpstr>Слайд 12</vt:lpstr>
      <vt:lpstr>Слайд 13</vt:lpstr>
      <vt:lpstr>Слайд 14</vt:lpstr>
      <vt:lpstr>   «Зеркальное рисование»   Положите на стол чистый лист бумаги. Начните рисовать одновременно обеими руками зеркально-симметричные рисунки (гриб под елью, квадраты, треугольники, горизонтальные линии), буквы. При выполнении этого упражнения почувствуете, как расслабляются глаза и руки. Когда деятельность обоих полушарий синхронизируется, заметно увеличится эффективность работы всего мозга. </vt:lpstr>
      <vt:lpstr>Слайд 16</vt:lpstr>
      <vt:lpstr>Слайд 17</vt:lpstr>
      <vt:lpstr>Слайд 18</vt:lpstr>
      <vt:lpstr>Слайд 19</vt:lpstr>
      <vt:lpstr> Для достижения лучших результатов в работе по постановке звуков, чтобы процесс был более занимательным и увлекал детей, применяем такой метод как биоэнергопластика – это содружественное взаимодействие руки и языка. По данным Ястребовой А.В. и Лазаренко О.И. движения тела, совместные движения руки и артикуляционного аппарата, если они пластичны, раскрепощены и свободны, помогают активизировать естественное распределение биоэнергии в организме. Это оказывает чрезвычайно благотворное влияние на активизацию интеллектуальной деятельности детей, развивает координацию движений и мелкую моторику. </vt:lpstr>
      <vt:lpstr>Слайд 21</vt:lpstr>
      <vt:lpstr>Слайд 22</vt:lpstr>
      <vt:lpstr>Слайд 23</vt:lpstr>
      <vt:lpstr> “Услышишь — стой!” Цели игры: развитие слухового внимания, фонематического слуха, фонематического восприятия. Назначается запретный звук (например, [С]). Дети становятся в линейку лицом к логопеду на расстоянии 7-9 шагов. Логопед громко называет слова. На каждое слово играющие должны сделать шаг вперед, за исключением того случая, когда в слове есть звук С в любой позиции. В этом случае необходимо пропустить шаг. Проигрывают ученики, первые достигшие логопеда. </vt:lpstr>
      <vt:lpstr>Слайд 25</vt:lpstr>
      <vt:lpstr>На заключительной стадии занятия подводятся итоги. Обязательное условие – передача положительных эмоций.  При индивидуальной оценке нужно отметить активность, удачу, пусть даже маленькую, или просто хорошее настроение того или иного ребенка. А реакция на неудачи должна быть с надеждой и успех в последующих занятиях, с убеждением, что отчаиваться не стоит. Если активно работать, все получится. В заключительном «аккорде» занятия должна звучать положительная оценка и уверенность, что завтра получиться еще лучше. Важно закончить занятие так, чтобы дети ждали следующей встречи с вами. Но главное, о чем необходимо помнить, - занятие от начала до конца должно быть добрым! </vt:lpstr>
      <vt:lpstr>Здоровье – это главное жизненное благо. Только здоровый человек может быть свободным, радостным, счастливым.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Zver</dc:creator>
  <cp:lastModifiedBy>Silver</cp:lastModifiedBy>
  <cp:revision>63</cp:revision>
  <dcterms:created xsi:type="dcterms:W3CDTF">2013-11-17T12:20:10Z</dcterms:created>
  <dcterms:modified xsi:type="dcterms:W3CDTF">2016-04-26T10:23:15Z</dcterms:modified>
</cp:coreProperties>
</file>