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3"/>
  </p:notesMasterIdLst>
  <p:sldIdLst>
    <p:sldId id="300" r:id="rId2"/>
    <p:sldId id="301" r:id="rId3"/>
    <p:sldId id="316" r:id="rId4"/>
    <p:sldId id="302" r:id="rId5"/>
    <p:sldId id="303" r:id="rId6"/>
    <p:sldId id="306" r:id="rId7"/>
    <p:sldId id="309" r:id="rId8"/>
    <p:sldId id="307" r:id="rId9"/>
    <p:sldId id="310" r:id="rId10"/>
    <p:sldId id="308" r:id="rId11"/>
    <p:sldId id="312" r:id="rId12"/>
    <p:sldId id="311" r:id="rId13"/>
    <p:sldId id="271" r:id="rId14"/>
    <p:sldId id="262" r:id="rId15"/>
    <p:sldId id="330" r:id="rId16"/>
    <p:sldId id="331" r:id="rId17"/>
    <p:sldId id="333" r:id="rId18"/>
    <p:sldId id="332" r:id="rId19"/>
    <p:sldId id="329" r:id="rId20"/>
    <p:sldId id="313" r:id="rId21"/>
    <p:sldId id="315" r:id="rId22"/>
    <p:sldId id="317" r:id="rId23"/>
    <p:sldId id="326" r:id="rId24"/>
    <p:sldId id="327" r:id="rId25"/>
    <p:sldId id="319" r:id="rId26"/>
    <p:sldId id="328" r:id="rId27"/>
    <p:sldId id="320" r:id="rId28"/>
    <p:sldId id="321" r:id="rId29"/>
    <p:sldId id="258" r:id="rId30"/>
    <p:sldId id="334" r:id="rId31"/>
    <p:sldId id="335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8861" autoAdjust="0"/>
    <p:restoredTop sz="94660"/>
  </p:normalViewPr>
  <p:slideViewPr>
    <p:cSldViewPr>
      <p:cViewPr varScale="1">
        <p:scale>
          <a:sx n="93" d="100"/>
          <a:sy n="93" d="100"/>
        </p:scale>
        <p:origin x="-108" y="-17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2E9088-996A-41FE-85A1-B8B60AD6B5B2}" type="datetimeFigureOut">
              <a:rPr lang="ru-RU" smtClean="0"/>
              <a:pPr/>
              <a:t>20.02.2020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E5CE7F-EF7D-453F-948D-361499B6F8E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C6E9D9E9-CEF5-48FC-B29B-6707768AD23E}" type="slidenum">
              <a:rPr lang="ru-RU" altLang="ru-RU"/>
              <a:pPr/>
              <a:t>11</a:t>
            </a:fld>
            <a:endParaRPr lang="ru-RU" altLang="ru-RU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xmlns="" val="21624712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B31F8-6AAD-497B-9CF0-492AB4DACC01}" type="datetimeFigureOut">
              <a:rPr lang="ru-RU" smtClean="0"/>
              <a:pPr/>
              <a:t>20.02.2020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A315D-DA02-4B40-9A97-F98C45C2A67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B31F8-6AAD-497B-9CF0-492AB4DACC01}" type="datetimeFigureOut">
              <a:rPr lang="ru-RU" smtClean="0"/>
              <a:pPr/>
              <a:t>20.02.2020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A315D-DA02-4B40-9A97-F98C45C2A67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B31F8-6AAD-497B-9CF0-492AB4DACC01}" type="datetimeFigureOut">
              <a:rPr lang="ru-RU" smtClean="0"/>
              <a:pPr/>
              <a:t>20.02.2020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A315D-DA02-4B40-9A97-F98C45C2A67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B31F8-6AAD-497B-9CF0-492AB4DACC01}" type="datetimeFigureOut">
              <a:rPr lang="ru-RU" smtClean="0"/>
              <a:pPr/>
              <a:t>20.02.2020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A315D-DA02-4B40-9A97-F98C45C2A67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B31F8-6AAD-497B-9CF0-492AB4DACC01}" type="datetimeFigureOut">
              <a:rPr lang="ru-RU" smtClean="0"/>
              <a:pPr/>
              <a:t>20.02.2020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A315D-DA02-4B40-9A97-F98C45C2A67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B31F8-6AAD-497B-9CF0-492AB4DACC01}" type="datetimeFigureOut">
              <a:rPr lang="ru-RU" smtClean="0"/>
              <a:pPr/>
              <a:t>20.02.2020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A315D-DA02-4B40-9A97-F98C45C2A67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B31F8-6AAD-497B-9CF0-492AB4DACC01}" type="datetimeFigureOut">
              <a:rPr lang="ru-RU" smtClean="0"/>
              <a:pPr/>
              <a:t>20.02.2020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A315D-DA02-4B40-9A97-F98C45C2A67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B31F8-6AAD-497B-9CF0-492AB4DACC01}" type="datetimeFigureOut">
              <a:rPr lang="ru-RU" smtClean="0"/>
              <a:pPr/>
              <a:t>20.02.2020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A315D-DA02-4B40-9A97-F98C45C2A67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B31F8-6AAD-497B-9CF0-492AB4DACC01}" type="datetimeFigureOut">
              <a:rPr lang="ru-RU" smtClean="0"/>
              <a:pPr/>
              <a:t>20.02.2020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A315D-DA02-4B40-9A97-F98C45C2A67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B31F8-6AAD-497B-9CF0-492AB4DACC01}" type="datetimeFigureOut">
              <a:rPr lang="ru-RU" smtClean="0"/>
              <a:pPr/>
              <a:t>20.02.2020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A315D-DA02-4B40-9A97-F98C45C2A67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B31F8-6AAD-497B-9CF0-492AB4DACC01}" type="datetimeFigureOut">
              <a:rPr lang="ru-RU" smtClean="0"/>
              <a:pPr/>
              <a:t>20.02.2020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A315D-DA02-4B40-9A97-F98C45C2A67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4B31F8-6AAD-497B-9CF0-492AB4DACC01}" type="datetimeFigureOut">
              <a:rPr lang="ru-RU" smtClean="0"/>
              <a:pPr/>
              <a:t>20.02.2020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9A315D-DA02-4B40-9A97-F98C45C2A67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://images.yandex.ru/yandsearch?p=1&amp;text=%D0%BA%D0%B0%D1%80%D1%82%D0%B8%D0%BD%D0%BA%D0%B8%20%D0%BD%D0%B0%20%D1%88%D0%BA%D0%BE%D0%BB%D1%8C%D0%BD%D1%83%D1%8E%20%D1%82%D0%B5%D0%BC%D1%83%20%D1%81%D0%BA%D0%B0%D1%87%D0%B0%D1%82%D1%8C%20%D0%B1%D0%B5%D1%81%D0%BF%D0%BB%D0%B0%D1%82%D0%BD%D0%BE&amp;noreask=1&amp;img_url=gorodea2.nesvizh.edu.by/sm_full.aspx?guid=1923&amp;pos=38&amp;rpt=simage&amp;lr=10745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wm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1" y="487501"/>
            <a:ext cx="91053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sz="2000" i="1" dirty="0">
              <a:cs typeface="Times New Roman" pitchFamily="18" charset="0"/>
            </a:endParaRPr>
          </a:p>
        </p:txBody>
      </p:sp>
      <p:pic>
        <p:nvPicPr>
          <p:cNvPr id="1536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967043" y="1912830"/>
            <a:ext cx="5301758" cy="3895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71472" y="1214422"/>
            <a:ext cx="814393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«Формирование у учащихся интереса к учебному процессу, через внеурочную деятельность»</a:t>
            </a:r>
            <a:endParaRPr lang="ru-RU" sz="20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42910" y="389745"/>
            <a:ext cx="82949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«</a:t>
            </a:r>
            <a:r>
              <a:rPr lang="ru-RU" dirty="0" err="1" smtClean="0"/>
              <a:t>Омутинская</a:t>
            </a:r>
            <a:r>
              <a:rPr lang="ru-RU" dirty="0" smtClean="0"/>
              <a:t> специальная школа»</a:t>
            </a:r>
            <a:r>
              <a:rPr lang="en-US" dirty="0" smtClean="0"/>
              <a:t> </a:t>
            </a:r>
            <a:r>
              <a:rPr lang="ru-RU" dirty="0" smtClean="0"/>
              <a:t>филиал МАОУ ОСОШ №1</a:t>
            </a:r>
            <a:endParaRPr lang="ru-RU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57224" y="5771214"/>
            <a:ext cx="75724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Arial" charset="0"/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Подготовила:  Кондратьева  И.Л. -  учитель  технологии.</a:t>
            </a:r>
          </a:p>
          <a:p>
            <a:pPr algn="ctr">
              <a:buFont typeface="Arial" charset="0"/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Font typeface="Arial" charset="0"/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2020.</a:t>
            </a:r>
          </a:p>
          <a:p>
            <a:pPr algn="ctr"/>
            <a:r>
              <a:rPr lang="ru-RU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ru-RU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4624956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spd="slow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ilver\Desktop\ф.тел\IMG_20191226_1448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714744" cy="2285992"/>
          </a:xfrm>
          <a:prstGeom prst="rect">
            <a:avLst/>
          </a:prstGeom>
          <a:noFill/>
        </p:spPr>
      </p:pic>
      <p:pic>
        <p:nvPicPr>
          <p:cNvPr id="1029" name="Picture 5" descr="C:\Users\Silver\Desktop\ф.тел\IMG_20191226_1507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2357430"/>
            <a:ext cx="3071834" cy="335758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15338" y="274638"/>
            <a:ext cx="471462" cy="868346"/>
          </a:xfrm>
        </p:spPr>
        <p:txBody>
          <a:bodyPr>
            <a:normAutofit/>
          </a:bodyPr>
          <a:lstStyle/>
          <a:p>
            <a:r>
              <a:rPr lang="ru-RU" sz="800" dirty="0" smtClean="0"/>
              <a:t>.</a:t>
            </a:r>
            <a:endParaRPr lang="ru-RU" sz="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643446"/>
            <a:ext cx="8229600" cy="2000264"/>
          </a:xfrm>
        </p:spPr>
        <p:txBody>
          <a:bodyPr>
            <a:normAutofit fontScale="85000" lnSpcReduction="20000"/>
          </a:bodyPr>
          <a:lstStyle/>
          <a:p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Приучать человека делать добро надо как можно раньше, с самого детства. Мы не знаем, кем станут в будущем выпускники нашей школы, но они должны   уметь делать добро. Со своим классом ведём тимуровскую работу уже несколько лет, наш отряд называется  «Дружные ребята».  Воспитание у учащихся понимания необходимости добровольной помощи людям, формирование чувства уважения и благодарности к старшему поколению – задача, которую ставили мы при  создании своего отряда.</a:t>
            </a:r>
          </a:p>
          <a:p>
            <a:endParaRPr lang="ru-RU" dirty="0"/>
          </a:p>
        </p:txBody>
      </p:sp>
      <p:pic>
        <p:nvPicPr>
          <p:cNvPr id="1027" name="Picture 3" descr="C:\Users\Silver\Desktop\ф.тел\IMG_20191226_1451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868" y="428604"/>
            <a:ext cx="2428892" cy="2428892"/>
          </a:xfrm>
          <a:prstGeom prst="rect">
            <a:avLst/>
          </a:prstGeom>
          <a:noFill/>
        </p:spPr>
      </p:pic>
      <p:pic>
        <p:nvPicPr>
          <p:cNvPr id="1028" name="Picture 4" descr="C:\Users\Silver\Desktop\ф.тел\IMG_20191226_14555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9388" y="714356"/>
            <a:ext cx="2500330" cy="27146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8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417140"/>
            <a:ext cx="6858000" cy="1268413"/>
          </a:xfrm>
          <a:solidFill>
            <a:schemeClr val="bg1"/>
          </a:solidFill>
        </p:spPr>
        <p:txBody>
          <a:bodyPr rtlCol="0">
            <a:normAutofit fontScale="90000"/>
          </a:bodyPr>
          <a:lstStyle/>
          <a:p>
            <a:pPr algn="ctr">
              <a:defRPr/>
            </a:pPr>
            <a:r>
              <a:rPr lang="ru-RU" sz="3600" b="1" dirty="0">
                <a:solidFill>
                  <a:srgbClr val="0066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Обогащение внеурочной жизни </a:t>
            </a:r>
            <a:r>
              <a:rPr lang="ru-RU" sz="3600" b="1" dirty="0" smtClean="0">
                <a:solidFill>
                  <a:srgbClr val="0066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школьников - </a:t>
            </a:r>
            <a:r>
              <a:rPr lang="ru-RU" sz="3600" b="1" dirty="0">
                <a:solidFill>
                  <a:srgbClr val="0066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путь к успеху </a:t>
            </a:r>
            <a:r>
              <a:rPr lang="ru-RU" sz="3600" b="1" dirty="0" smtClean="0">
                <a:solidFill>
                  <a:srgbClr val="0066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каждого.</a:t>
            </a:r>
            <a:endParaRPr lang="ru-RU" sz="3600" b="1" dirty="0">
              <a:solidFill>
                <a:srgbClr val="006600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9942" name="Text Box 8"/>
          <p:cNvSpPr txBox="1">
            <a:spLocks noChangeArrowheads="1"/>
          </p:cNvSpPr>
          <p:nvPr/>
        </p:nvSpPr>
        <p:spPr bwMode="auto">
          <a:xfrm>
            <a:off x="3116042" y="5500702"/>
            <a:ext cx="291191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alt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жизни есть ещё много интересного.</a:t>
            </a:r>
            <a:endParaRPr lang="ru-RU" alt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altLang="ru-RU" dirty="0"/>
          </a:p>
        </p:txBody>
      </p:sp>
      <p:sp>
        <p:nvSpPr>
          <p:cNvPr id="39943" name="WordArt 11"/>
          <p:cNvSpPr>
            <a:spLocks noChangeArrowheads="1" noChangeShapeType="1" noTextEdit="1"/>
          </p:cNvSpPr>
          <p:nvPr/>
        </p:nvSpPr>
        <p:spPr bwMode="auto">
          <a:xfrm>
            <a:off x="357158" y="2071678"/>
            <a:ext cx="8572559" cy="3152597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1039278"/>
              </a:avLst>
            </a:prstTxWarp>
          </a:bodyPr>
          <a:lstStyle/>
          <a:p>
            <a:pPr algn="ctr"/>
            <a:r>
              <a:rPr lang="ru-RU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Каждый ученик может быть успешным в чем-то своем</a:t>
            </a:r>
            <a:r>
              <a:rPr lang="ru-RU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cs typeface="Arial" panose="020B0604020202020204" pitchFamily="34" charset="0"/>
              </a:rPr>
              <a:t>.</a:t>
            </a:r>
          </a:p>
          <a:p>
            <a:pPr algn="ctr"/>
            <a:endParaRPr lang="ru-RU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9" name="Picture 2" descr="C:\Users\Silver\Desktop\ф.тел\IMG_20191107_13314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3643314"/>
            <a:ext cx="2071702" cy="3040026"/>
          </a:xfrm>
          <a:prstGeom prst="rect">
            <a:avLst/>
          </a:prstGeom>
          <a:noFill/>
        </p:spPr>
      </p:pic>
      <p:pic>
        <p:nvPicPr>
          <p:cNvPr id="11" name="Рисунок 10" descr="J:\Новая папка\IMG_3858 (Копировать).jpg"/>
          <p:cNvPicPr/>
          <p:nvPr/>
        </p:nvPicPr>
        <p:blipFill>
          <a:blip r:embed="rId4" cstate="print"/>
          <a:srcRect l="25307" t="8660" r="19834" b="1852"/>
          <a:stretch>
            <a:fillRect/>
          </a:stretch>
        </p:blipFill>
        <p:spPr bwMode="auto">
          <a:xfrm>
            <a:off x="3357554" y="2357430"/>
            <a:ext cx="2286016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J:\фото школа\IMG_20190320_095951.jpg"/>
          <p:cNvPicPr/>
          <p:nvPr/>
        </p:nvPicPr>
        <p:blipFill>
          <a:blip r:embed="rId5" cstate="print"/>
          <a:srcRect l="23495" r="17097" b="2216"/>
          <a:stretch>
            <a:fillRect/>
          </a:stretch>
        </p:blipFill>
        <p:spPr bwMode="auto">
          <a:xfrm>
            <a:off x="6143636" y="3714752"/>
            <a:ext cx="2500330" cy="2928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86351200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Заголовок 1"/>
          <p:cNvSpPr>
            <a:spLocks noGrp="1"/>
          </p:cNvSpPr>
          <p:nvPr>
            <p:ph type="title"/>
          </p:nvPr>
        </p:nvSpPr>
        <p:spPr>
          <a:xfrm>
            <a:off x="971551" y="889794"/>
            <a:ext cx="99987" cy="45719"/>
          </a:xfrm>
        </p:spPr>
        <p:txBody>
          <a:bodyPr rtlCol="0">
            <a:noAutofit/>
          </a:bodyPr>
          <a:lstStyle/>
          <a:p>
            <a:pPr algn="ctr">
              <a:defRPr/>
            </a:pPr>
            <a:r>
              <a:rPr lang="ru-RU" sz="800" b="1" dirty="0" smtClean="0">
                <a:solidFill>
                  <a:srgbClr val="0066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  <a:endParaRPr lang="ru-RU" sz="800" b="1" dirty="0">
              <a:solidFill>
                <a:srgbClr val="006600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8915" name="Объект 2"/>
          <p:cNvSpPr>
            <a:spLocks noGrp="1"/>
          </p:cNvSpPr>
          <p:nvPr>
            <p:ph idx="1"/>
          </p:nvPr>
        </p:nvSpPr>
        <p:spPr>
          <a:xfrm>
            <a:off x="4929190" y="2643182"/>
            <a:ext cx="3786214" cy="4214818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Кружок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 форма добровольного объединения детей.</a:t>
            </a:r>
          </a:p>
          <a:p>
            <a:pPr>
              <a:buNone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Функции: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расширение, углубление, компенсация предметных знаний;</a:t>
            </a:r>
          </a:p>
          <a:p>
            <a:pPr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приобщения детей к разнообразным социокультурным видам деятельности;</a:t>
            </a:r>
          </a:p>
          <a:p>
            <a:pPr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расширения коммуникативного опыта;</a:t>
            </a:r>
          </a:p>
          <a:p>
            <a:pPr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организации детского досуга и отдыха.</a:t>
            </a:r>
          </a:p>
          <a:p>
            <a:pPr marL="514350" indent="-514350">
              <a:buNone/>
            </a:pPr>
            <a:endParaRPr lang="ru-RU" alt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J:\фот -я\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2066" y="0"/>
            <a:ext cx="3786214" cy="2428868"/>
          </a:xfrm>
          <a:prstGeom prst="rect">
            <a:avLst/>
          </a:prstGeom>
          <a:noFill/>
        </p:spPr>
      </p:pic>
      <p:pic>
        <p:nvPicPr>
          <p:cNvPr id="3075" name="Picture 3" descr="J:\фот -я\3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505326" cy="3381212"/>
          </a:xfrm>
          <a:prstGeom prst="rect">
            <a:avLst/>
          </a:prstGeom>
          <a:noFill/>
        </p:spPr>
      </p:pic>
      <p:pic>
        <p:nvPicPr>
          <p:cNvPr id="3076" name="Picture 4" descr="J:\фот -я\39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4763" y="3500438"/>
            <a:ext cx="4483403" cy="33639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45912247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>
          <a:xfrm>
            <a:off x="428596" y="0"/>
            <a:ext cx="8229600" cy="500042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rgbClr val="00B050"/>
                </a:solidFill>
              </a:rPr>
              <a:t>Мотивация на каждом этапе кружкового занятия</a:t>
            </a:r>
            <a:r>
              <a:rPr lang="ru-RU" sz="3800" dirty="0" smtClean="0">
                <a:solidFill>
                  <a:srgbClr val="00B050"/>
                </a:solidFill>
              </a:rPr>
              <a:t> </a:t>
            </a:r>
            <a:endParaRPr lang="ru-RU" sz="3800" dirty="0">
              <a:solidFill>
                <a:srgbClr val="00B050"/>
              </a:solidFill>
            </a:endParaRPr>
          </a:p>
        </p:txBody>
      </p:sp>
      <p:sp>
        <p:nvSpPr>
          <p:cNvPr id="8909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500043"/>
            <a:ext cx="8229600" cy="107157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10000"/>
              </a:lnSpc>
            </a:pP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1-й этап. Возникновение мотивации</a:t>
            </a:r>
          </a:p>
          <a:p>
            <a:pPr>
              <a:lnSpc>
                <a:spcPct val="110000"/>
              </a:lnSpc>
            </a:pP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2-й этап. Подкрепление и усиление возникшей мотивации</a:t>
            </a:r>
          </a:p>
          <a:p>
            <a:pPr>
              <a:lnSpc>
                <a:spcPct val="110000"/>
              </a:lnSpc>
            </a:pP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3-й этап. Мотивация завершения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0" y="1357298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1-й этап. Возникновение мотивации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зафиксировать у детей мотивы предыдущих достижений. (Мы хорошо поработали над предыдущей темой.);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 вызвать мотивы относительной неудовлетворенности. (Но не усвоили еще одну важную сторону этой темы.);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 усилить мотивы ориентации на предстоящую деятельность. (А между тем это вам понадобится в таких-то ситуациях.)</a:t>
            </a:r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0" y="3000373"/>
            <a:ext cx="9144000" cy="20867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b="1" dirty="0" smtClean="0">
                <a:solidFill>
                  <a:srgbClr val="FF0000"/>
                </a:solidFill>
              </a:rPr>
              <a:t>                          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ru-RU" b="1" dirty="0" smtClean="0">
                <a:solidFill>
                  <a:srgbClr val="FF0000"/>
                </a:solidFill>
              </a:rPr>
              <a:t>2-й этап. Подкрепление и усиление возникшей мотивации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чередование разных видов деятельности;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чередование материала различной степени трудности и оценивания, вызывающее положительные или отрицательные эмоции;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удовлетворенность и неудовлетворенность результатом деятельности;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поисковая деятельность  учащихся;    - самоконтроль и самооценка.</a:t>
            </a:r>
          </a:p>
          <a:p>
            <a:pPr>
              <a:lnSpc>
                <a:spcPct val="90000"/>
              </a:lnSpc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4786322"/>
            <a:ext cx="9144000" cy="23637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buNone/>
            </a:pP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3-й этап. Мотивация завершения</a:t>
            </a:r>
          </a:p>
          <a:p>
            <a:pPr>
              <a:lnSpc>
                <a:spcPct val="80000"/>
              </a:lnSpc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Здесь важно, чтобы каждый ученик вышел из деятельности с позитивным личным опытом, чтобы в конце занятия возникла позитивная установка на дальнейший процесс учения, то есть положительная мотивация перспективы. </a:t>
            </a:r>
          </a:p>
          <a:p>
            <a:pPr>
              <a:lnSpc>
                <a:spcPct val="80000"/>
              </a:lnSpc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Для этого необходимо:</a:t>
            </a:r>
          </a:p>
          <a:p>
            <a:pPr>
              <a:lnSpc>
                <a:spcPct val="80000"/>
              </a:lnSpc>
              <a:buFontTx/>
              <a:buChar char="-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усилить оценочную деятельность самих учащихся, сочетая ее с дифференцированной оценкой учителя;</a:t>
            </a:r>
          </a:p>
          <a:p>
            <a:pPr>
              <a:lnSpc>
                <a:spcPct val="80000"/>
              </a:lnSpc>
              <a:buFontTx/>
              <a:buChar char="-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позитивное восприятие одноклассников и самих себя ;</a:t>
            </a:r>
          </a:p>
          <a:p>
            <a:pPr>
              <a:lnSpc>
                <a:spcPct val="80000"/>
              </a:lnSpc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-создана  в классе атмосфера взаимного уважения, доверия и тепла.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9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90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90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890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90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90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90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decel="100000" fill="hold"/>
                                        <p:tgtEl>
                                          <p:spTgt spid="890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90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90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90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890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90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090" grpId="0"/>
      <p:bldP spid="89091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Text Box 1"/>
          <p:cNvSpPr txBox="1">
            <a:spLocks noChangeArrowheads="1"/>
          </p:cNvSpPr>
          <p:nvPr/>
        </p:nvSpPr>
        <p:spPr bwMode="auto">
          <a:xfrm>
            <a:off x="457200" y="144463"/>
            <a:ext cx="8229600" cy="5794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anchor="ctr"/>
          <a:lstStyle/>
          <a:p>
            <a:pPr algn="ctr">
              <a:buFont typeface="Verdana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3200" dirty="0" smtClean="0">
                <a:solidFill>
                  <a:srgbClr val="1D528D"/>
                </a:solidFill>
                <a:latin typeface="Verdana" pitchFamily="34" charset="0"/>
              </a:rPr>
              <a:t>Условия</a:t>
            </a:r>
            <a:r>
              <a:rPr lang="ru-RU" sz="3200" dirty="0" smtClean="0">
                <a:solidFill>
                  <a:srgbClr val="1D528D"/>
                </a:solidFill>
                <a:latin typeface="Verdana" pitchFamily="34" charset="0"/>
              </a:rPr>
              <a:t> хорошей мотивации</a:t>
            </a:r>
            <a:endParaRPr lang="en-GB" sz="3200" dirty="0">
              <a:solidFill>
                <a:srgbClr val="1D528D"/>
              </a:solidFill>
              <a:latin typeface="Verdana" pitchFamily="34" charset="0"/>
            </a:endParaRPr>
          </a:p>
        </p:txBody>
      </p:sp>
      <p:sp>
        <p:nvSpPr>
          <p:cNvPr id="8194" name="Text Box 2"/>
          <p:cNvSpPr txBox="1">
            <a:spLocks noChangeArrowheads="1"/>
          </p:cNvSpPr>
          <p:nvPr/>
        </p:nvSpPr>
        <p:spPr bwMode="auto">
          <a:xfrm>
            <a:off x="457200" y="642919"/>
            <a:ext cx="8229600" cy="568168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marL="341313" indent="-341313">
              <a:spcBef>
                <a:spcPts val="500"/>
              </a:spcBef>
              <a:buClr>
                <a:srgbClr val="9999FF"/>
              </a:buClr>
              <a:buFont typeface="Wingdings" pitchFamily="2" charset="2"/>
              <a:buChar char="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000" dirty="0">
                <a:latin typeface="Verdana" pitchFamily="34" charset="0"/>
              </a:rPr>
              <a:t>учебные задачи не должны быть как чрезмерно легкими, так и чрезмерно трудными</a:t>
            </a:r>
            <a:r>
              <a:rPr lang="en-GB" sz="2000" dirty="0" smtClean="0">
                <a:latin typeface="Verdana" pitchFamily="34" charset="0"/>
              </a:rPr>
              <a:t>;</a:t>
            </a:r>
            <a:endParaRPr lang="ru-RU" sz="2000" dirty="0" smtClean="0">
              <a:latin typeface="Verdana" pitchFamily="34" charset="0"/>
            </a:endParaRPr>
          </a:p>
          <a:p>
            <a:pPr marL="341313" indent="-341313">
              <a:spcBef>
                <a:spcPts val="500"/>
              </a:spcBef>
              <a:buClr>
                <a:srgbClr val="9999FF"/>
              </a:buClr>
              <a:buFont typeface="Wingdings" pitchFamily="2" charset="2"/>
              <a:buChar char="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GB" sz="2000" dirty="0">
              <a:latin typeface="Verdana" pitchFamily="34" charset="0"/>
            </a:endParaRPr>
          </a:p>
          <a:p>
            <a:pPr marL="341313" indent="-341313">
              <a:spcBef>
                <a:spcPts val="500"/>
              </a:spcBef>
              <a:buClr>
                <a:srgbClr val="9999FF"/>
              </a:buClr>
              <a:buFont typeface="Wingdings" pitchFamily="2" charset="2"/>
              <a:buChar char="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000" dirty="0">
                <a:latin typeface="Verdana" pitchFamily="34" charset="0"/>
              </a:rPr>
              <a:t>важно определить достаточно времени на работу</a:t>
            </a:r>
            <a:r>
              <a:rPr lang="en-GB" sz="2000" dirty="0" smtClean="0">
                <a:latin typeface="Verdana" pitchFamily="34" charset="0"/>
              </a:rPr>
              <a:t>;</a:t>
            </a:r>
            <a:endParaRPr lang="ru-RU" sz="2000" dirty="0" smtClean="0">
              <a:latin typeface="Verdana" pitchFamily="34" charset="0"/>
            </a:endParaRPr>
          </a:p>
          <a:p>
            <a:pPr marL="341313" indent="-341313">
              <a:spcBef>
                <a:spcPts val="500"/>
              </a:spcBef>
              <a:buClr>
                <a:srgbClr val="9999FF"/>
              </a:buClr>
              <a:buFont typeface="Wingdings" pitchFamily="2" charset="2"/>
              <a:buChar char="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GB" sz="2000" dirty="0">
              <a:latin typeface="Verdana" pitchFamily="34" charset="0"/>
            </a:endParaRPr>
          </a:p>
          <a:p>
            <a:pPr marL="341313" indent="-341313">
              <a:spcBef>
                <a:spcPts val="500"/>
              </a:spcBef>
              <a:buClr>
                <a:srgbClr val="9999FF"/>
              </a:buClr>
              <a:buFont typeface="Wingdings" pitchFamily="2" charset="2"/>
              <a:buChar char="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000" dirty="0">
                <a:latin typeface="Verdana" pitchFamily="34" charset="0"/>
              </a:rPr>
              <a:t>деятельность детей должна носить преимущественно самостоятельный характер</a:t>
            </a:r>
            <a:r>
              <a:rPr lang="en-GB" sz="2000" dirty="0" smtClean="0">
                <a:latin typeface="Verdana" pitchFamily="34" charset="0"/>
              </a:rPr>
              <a:t>;</a:t>
            </a:r>
            <a:endParaRPr lang="ru-RU" sz="2000" dirty="0" smtClean="0">
              <a:latin typeface="Verdana" pitchFamily="34" charset="0"/>
            </a:endParaRPr>
          </a:p>
          <a:p>
            <a:pPr marL="341313" indent="-341313">
              <a:spcBef>
                <a:spcPts val="500"/>
              </a:spcBef>
              <a:buClr>
                <a:srgbClr val="9999FF"/>
              </a:buClr>
              <a:buFont typeface="Wingdings" pitchFamily="2" charset="2"/>
              <a:buChar char="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GB" sz="2000" dirty="0">
              <a:latin typeface="Verdana" pitchFamily="34" charset="0"/>
            </a:endParaRPr>
          </a:p>
          <a:p>
            <a:pPr marL="341313" indent="-341313">
              <a:spcBef>
                <a:spcPts val="500"/>
              </a:spcBef>
              <a:buClr>
                <a:srgbClr val="9999FF"/>
              </a:buClr>
              <a:buFont typeface="Wingdings" pitchFamily="2" charset="2"/>
              <a:buChar char="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000" dirty="0">
                <a:latin typeface="Verdana" pitchFamily="34" charset="0"/>
              </a:rPr>
              <a:t>оценку деятельности школьников следует осуществлять на основании объективных и известных критериев</a:t>
            </a:r>
            <a:r>
              <a:rPr lang="en-GB" sz="2000" dirty="0" smtClean="0">
                <a:latin typeface="Verdana" pitchFamily="34" charset="0"/>
              </a:rPr>
              <a:t>;</a:t>
            </a:r>
            <a:endParaRPr lang="ru-RU" sz="2000" dirty="0" smtClean="0">
              <a:latin typeface="Verdana" pitchFamily="34" charset="0"/>
            </a:endParaRPr>
          </a:p>
          <a:p>
            <a:pPr marL="341313" indent="-341313">
              <a:spcBef>
                <a:spcPts val="500"/>
              </a:spcBef>
              <a:buClr>
                <a:srgbClr val="9999FF"/>
              </a:buClr>
              <a:buFont typeface="Wingdings" pitchFamily="2" charset="2"/>
              <a:buChar char="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GB" sz="2000" dirty="0">
              <a:latin typeface="Verdana" pitchFamily="34" charset="0"/>
            </a:endParaRPr>
          </a:p>
          <a:p>
            <a:pPr marL="341313" indent="-341313">
              <a:spcBef>
                <a:spcPts val="500"/>
              </a:spcBef>
              <a:buClr>
                <a:srgbClr val="9999FF"/>
              </a:buClr>
              <a:buFont typeface="Wingdings" pitchFamily="2" charset="2"/>
              <a:buChar char="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000" dirty="0">
                <a:latin typeface="Verdana" pitchFamily="34" charset="0"/>
              </a:rPr>
              <a:t>стимулировать состязательность среди учащихся примерно равных возможностей</a:t>
            </a:r>
            <a:r>
              <a:rPr lang="en-GB" sz="2000" dirty="0" smtClean="0">
                <a:latin typeface="Verdana" pitchFamily="34" charset="0"/>
              </a:rPr>
              <a:t>;</a:t>
            </a:r>
            <a:endParaRPr lang="ru-RU" sz="2000" dirty="0" smtClean="0">
              <a:latin typeface="Verdana" pitchFamily="34" charset="0"/>
            </a:endParaRPr>
          </a:p>
          <a:p>
            <a:pPr marL="341313" indent="-341313">
              <a:spcBef>
                <a:spcPts val="500"/>
              </a:spcBef>
              <a:buClr>
                <a:srgbClr val="9999FF"/>
              </a:buClr>
              <a:buFont typeface="Wingdings" pitchFamily="2" charset="2"/>
              <a:buChar char="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GB" sz="2000" dirty="0">
              <a:latin typeface="Verdana" pitchFamily="34" charset="0"/>
            </a:endParaRPr>
          </a:p>
          <a:p>
            <a:pPr marL="341313" indent="-341313">
              <a:spcBef>
                <a:spcPts val="500"/>
              </a:spcBef>
              <a:buClr>
                <a:srgbClr val="9999FF"/>
              </a:buClr>
              <a:buFont typeface="Wingdings" pitchFamily="2" charset="2"/>
              <a:buChar char="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000" dirty="0">
                <a:latin typeface="Verdana" pitchFamily="34" charset="0"/>
              </a:rPr>
              <a:t>положительная мотивация должна преобладать над отрицательным стимулированием.</a:t>
            </a:r>
          </a:p>
          <a:p>
            <a:pPr marL="341313" indent="-341313">
              <a:spcBef>
                <a:spcPts val="500"/>
              </a:spcBef>
              <a:buClr>
                <a:srgbClr val="9999FF"/>
              </a:buClr>
              <a:buFont typeface="Wingdings" pitchFamily="2" charset="2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GB" sz="2000" dirty="0">
              <a:solidFill>
                <a:srgbClr val="1D528D"/>
              </a:solidFill>
              <a:latin typeface="Verdana" pitchFamily="34" charset="0"/>
            </a:endParaRPr>
          </a:p>
        </p:txBody>
      </p:sp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457200" y="6400800"/>
            <a:ext cx="2133600" cy="30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5867400" y="6443663"/>
            <a:ext cx="2895600" cy="290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8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3" grpId="0"/>
      <p:bldP spid="819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>
            <a:spLocks noChangeArrowheads="1"/>
          </p:cNvSpPr>
          <p:nvPr/>
        </p:nvSpPr>
        <p:spPr bwMode="auto">
          <a:xfrm>
            <a:off x="357158" y="329388"/>
            <a:ext cx="9001155" cy="5693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eaLnBrk="0" hangingPunct="0">
              <a:defRPr/>
            </a:pPr>
            <a:r>
              <a:rPr lang="ru-RU" sz="3600" b="1" dirty="0">
                <a:solidFill>
                  <a:schemeClr val="tx2"/>
                </a:solidFill>
                <a:latin typeface="+mn-lt"/>
                <a:ea typeface="Arial Unicode MS" pitchFamily="34" charset="-128"/>
                <a:cs typeface="Times New Roman" pitchFamily="18" charset="0"/>
              </a:rPr>
              <a:t>Методы </a:t>
            </a:r>
            <a:r>
              <a:rPr lang="ru-RU" sz="3600" b="1" dirty="0" smtClean="0">
                <a:solidFill>
                  <a:schemeClr val="tx2"/>
                </a:solidFill>
                <a:latin typeface="+mn-lt"/>
                <a:ea typeface="Arial Unicode MS" pitchFamily="34" charset="-128"/>
                <a:cs typeface="Times New Roman" pitchFamily="18" charset="0"/>
              </a:rPr>
              <a:t>мотивации</a:t>
            </a:r>
          </a:p>
          <a:p>
            <a:pPr eaLnBrk="0" hangingPunct="0">
              <a:defRPr/>
            </a:pPr>
            <a:endParaRPr lang="ru-RU" sz="3600" b="1" dirty="0" smtClean="0">
              <a:solidFill>
                <a:schemeClr val="tx2"/>
              </a:solidFill>
              <a:latin typeface="+mn-lt"/>
              <a:ea typeface="Arial Unicode MS" pitchFamily="34" charset="-128"/>
              <a:cs typeface="Times New Roman" pitchFamily="18" charset="0"/>
            </a:endParaRPr>
          </a:p>
          <a:p>
            <a:pPr eaLnBrk="0" hangingPunct="0">
              <a:defRPr/>
            </a:pPr>
            <a:endParaRPr lang="ru-RU" sz="1200" dirty="0">
              <a:solidFill>
                <a:schemeClr val="tx2"/>
              </a:solidFill>
              <a:latin typeface="+mn-lt"/>
            </a:endParaRPr>
          </a:p>
          <a:p>
            <a:pPr eaLnBrk="0" hangingPunct="0">
              <a:defRPr/>
            </a:pPr>
            <a:r>
              <a:rPr lang="ru-RU" sz="2800" b="1" dirty="0">
                <a:solidFill>
                  <a:srgbClr val="FF0000"/>
                </a:solidFill>
                <a:latin typeface="+mn-lt"/>
                <a:ea typeface="Arial Unicode MS" pitchFamily="34" charset="-128"/>
                <a:cs typeface="Times New Roman" pitchFamily="18" charset="0"/>
              </a:rPr>
              <a:t>Эмоциональные методы мотивации</a:t>
            </a:r>
            <a:r>
              <a:rPr lang="ru-RU" sz="2800" b="1" dirty="0" smtClean="0">
                <a:solidFill>
                  <a:srgbClr val="FF0000"/>
                </a:solidFill>
                <a:latin typeface="+mn-lt"/>
                <a:ea typeface="Arial Unicode MS" pitchFamily="34" charset="-128"/>
                <a:cs typeface="Times New Roman" pitchFamily="18" charset="0"/>
              </a:rPr>
              <a:t>:</a:t>
            </a:r>
          </a:p>
          <a:p>
            <a:pPr eaLnBrk="0" hangingPunct="0">
              <a:defRPr/>
            </a:pPr>
            <a:endParaRPr lang="ru-RU" sz="2800" b="1" dirty="0" smtClean="0">
              <a:solidFill>
                <a:srgbClr val="FF0000"/>
              </a:solidFill>
              <a:latin typeface="+mn-lt"/>
              <a:ea typeface="Arial Unicode MS" pitchFamily="34" charset="-128"/>
              <a:cs typeface="Times New Roman" pitchFamily="18" charset="0"/>
            </a:endParaRPr>
          </a:p>
          <a:p>
            <a:pPr eaLnBrk="0" hangingPunct="0">
              <a:defRPr/>
            </a:pPr>
            <a:r>
              <a:rPr lang="ru-RU" sz="2800" dirty="0" smtClean="0">
                <a:solidFill>
                  <a:schemeClr val="accent3">
                    <a:lumMod val="50000"/>
                  </a:schemeClr>
                </a:solidFill>
                <a:latin typeface="+mn-lt"/>
                <a:ea typeface="Arial Unicode MS" pitchFamily="34" charset="-128"/>
                <a:cs typeface="Times New Roman" pitchFamily="18" charset="0"/>
              </a:rPr>
              <a:t>1.Поощрение</a:t>
            </a:r>
            <a:r>
              <a:rPr lang="ru-RU" sz="2800" dirty="0">
                <a:solidFill>
                  <a:schemeClr val="accent3">
                    <a:lumMod val="50000"/>
                  </a:schemeClr>
                </a:solidFill>
                <a:latin typeface="+mn-lt"/>
                <a:ea typeface="Arial Unicode MS" pitchFamily="34" charset="-128"/>
                <a:cs typeface="Times New Roman" pitchFamily="18" charset="0"/>
              </a:rPr>
              <a:t>.</a:t>
            </a:r>
            <a:endParaRPr lang="ru-RU" sz="1050" dirty="0">
              <a:solidFill>
                <a:schemeClr val="accent3">
                  <a:lumMod val="50000"/>
                </a:schemeClr>
              </a:solidFill>
              <a:latin typeface="+mn-lt"/>
            </a:endParaRPr>
          </a:p>
          <a:p>
            <a:pPr eaLnBrk="0" hangingPunct="0">
              <a:defRPr/>
            </a:pPr>
            <a:r>
              <a:rPr lang="ru-RU" sz="2800" dirty="0">
                <a:solidFill>
                  <a:schemeClr val="accent3">
                    <a:lumMod val="50000"/>
                  </a:schemeClr>
                </a:solidFill>
                <a:latin typeface="+mn-lt"/>
                <a:ea typeface="Arial Unicode MS" pitchFamily="34" charset="-128"/>
                <a:cs typeface="Times New Roman" pitchFamily="18" charset="0"/>
              </a:rPr>
              <a:t>2.Порицание.</a:t>
            </a:r>
            <a:endParaRPr lang="ru-RU" sz="1050" dirty="0">
              <a:solidFill>
                <a:schemeClr val="accent3">
                  <a:lumMod val="50000"/>
                </a:schemeClr>
              </a:solidFill>
              <a:latin typeface="+mn-lt"/>
            </a:endParaRPr>
          </a:p>
          <a:p>
            <a:pPr eaLnBrk="0" hangingPunct="0">
              <a:defRPr/>
            </a:pPr>
            <a:r>
              <a:rPr lang="ru-RU" sz="2800" dirty="0">
                <a:solidFill>
                  <a:schemeClr val="accent3">
                    <a:lumMod val="50000"/>
                  </a:schemeClr>
                </a:solidFill>
                <a:latin typeface="+mn-lt"/>
                <a:ea typeface="Arial Unicode MS" pitchFamily="34" charset="-128"/>
                <a:cs typeface="Times New Roman" pitchFamily="18" charset="0"/>
              </a:rPr>
              <a:t>3.Учебно- познавательная игра.</a:t>
            </a:r>
            <a:endParaRPr lang="ru-RU" sz="1050" dirty="0">
              <a:solidFill>
                <a:schemeClr val="accent3">
                  <a:lumMod val="50000"/>
                </a:schemeClr>
              </a:solidFill>
              <a:latin typeface="+mn-lt"/>
            </a:endParaRPr>
          </a:p>
          <a:p>
            <a:pPr eaLnBrk="0" hangingPunct="0">
              <a:defRPr/>
            </a:pPr>
            <a:r>
              <a:rPr lang="ru-RU" sz="2800" dirty="0">
                <a:solidFill>
                  <a:schemeClr val="accent3">
                    <a:lumMod val="50000"/>
                  </a:schemeClr>
                </a:solidFill>
                <a:latin typeface="+mn-lt"/>
                <a:ea typeface="Arial Unicode MS" pitchFamily="34" charset="-128"/>
                <a:cs typeface="Times New Roman" pitchFamily="18" charset="0"/>
              </a:rPr>
              <a:t>4.Создание ярких наглядных образных представлений.</a:t>
            </a:r>
            <a:endParaRPr lang="ru-RU" sz="1050" dirty="0">
              <a:solidFill>
                <a:schemeClr val="accent3">
                  <a:lumMod val="50000"/>
                </a:schemeClr>
              </a:solidFill>
              <a:latin typeface="+mn-lt"/>
            </a:endParaRPr>
          </a:p>
          <a:p>
            <a:pPr eaLnBrk="0" hangingPunct="0">
              <a:defRPr/>
            </a:pPr>
            <a:r>
              <a:rPr lang="ru-RU" sz="2800" dirty="0">
                <a:solidFill>
                  <a:schemeClr val="accent3">
                    <a:lumMod val="50000"/>
                  </a:schemeClr>
                </a:solidFill>
                <a:latin typeface="+mn-lt"/>
                <a:ea typeface="Arial Unicode MS" pitchFamily="34" charset="-128"/>
                <a:cs typeface="Times New Roman" pitchFamily="18" charset="0"/>
              </a:rPr>
              <a:t>5.Создание ситуации успеха.</a:t>
            </a:r>
            <a:endParaRPr lang="ru-RU" sz="1050" dirty="0">
              <a:solidFill>
                <a:schemeClr val="accent3">
                  <a:lumMod val="50000"/>
                </a:schemeClr>
              </a:solidFill>
              <a:latin typeface="+mn-lt"/>
            </a:endParaRPr>
          </a:p>
          <a:p>
            <a:pPr eaLnBrk="0" hangingPunct="0">
              <a:defRPr/>
            </a:pPr>
            <a:r>
              <a:rPr lang="ru-RU" sz="2800" dirty="0">
                <a:solidFill>
                  <a:schemeClr val="accent3">
                    <a:lumMod val="50000"/>
                  </a:schemeClr>
                </a:solidFill>
                <a:latin typeface="+mn-lt"/>
                <a:ea typeface="Arial Unicode MS" pitchFamily="34" charset="-128"/>
                <a:cs typeface="Times New Roman" pitchFamily="18" charset="0"/>
              </a:rPr>
              <a:t>6.Стимулирующее оценивание.</a:t>
            </a:r>
            <a:endParaRPr lang="ru-RU" sz="1050" dirty="0">
              <a:solidFill>
                <a:schemeClr val="accent3">
                  <a:lumMod val="50000"/>
                </a:schemeClr>
              </a:solidFill>
              <a:latin typeface="+mn-lt"/>
            </a:endParaRPr>
          </a:p>
          <a:p>
            <a:pPr eaLnBrk="0" hangingPunct="0">
              <a:defRPr/>
            </a:pPr>
            <a:r>
              <a:rPr lang="ru-RU" sz="2800" dirty="0">
                <a:solidFill>
                  <a:schemeClr val="accent3">
                    <a:lumMod val="50000"/>
                  </a:schemeClr>
                </a:solidFill>
                <a:latin typeface="+mn-lt"/>
                <a:ea typeface="Arial Unicode MS" pitchFamily="34" charset="-128"/>
                <a:cs typeface="Times New Roman" pitchFamily="18" charset="0"/>
              </a:rPr>
              <a:t>7.Свободный выбор задания.</a:t>
            </a:r>
            <a:endParaRPr lang="ru-RU" sz="1050" dirty="0">
              <a:solidFill>
                <a:schemeClr val="accent3">
                  <a:lumMod val="50000"/>
                </a:schemeClr>
              </a:solidFill>
              <a:latin typeface="+mn-lt"/>
            </a:endParaRPr>
          </a:p>
          <a:p>
            <a:pPr eaLnBrk="0" hangingPunct="0">
              <a:defRPr/>
            </a:pPr>
            <a:r>
              <a:rPr lang="ru-RU" sz="2800" dirty="0">
                <a:solidFill>
                  <a:schemeClr val="accent3">
                    <a:lumMod val="50000"/>
                  </a:schemeClr>
                </a:solidFill>
                <a:latin typeface="+mn-lt"/>
                <a:ea typeface="Arial Unicode MS" pitchFamily="34" charset="-128"/>
                <a:cs typeface="Times New Roman" pitchFamily="18" charset="0"/>
              </a:rPr>
              <a:t>8.Удовлетворение желания быть значимой  личностью.</a:t>
            </a:r>
            <a:endParaRPr lang="ru-RU" sz="3600" dirty="0">
              <a:solidFill>
                <a:schemeClr val="accent3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3" name="Picture 10" descr="C:\Documents and Settings\User\Рабочий стол\Демидко Т Н\001 рисунки\см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</a:blip>
          <a:srcRect l="1649" t="2731" r="2675" b="1698"/>
          <a:stretch>
            <a:fillRect/>
          </a:stretch>
        </p:blipFill>
        <p:spPr bwMode="auto">
          <a:xfrm>
            <a:off x="6072198" y="1785926"/>
            <a:ext cx="3071802" cy="2119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214282" y="1143000"/>
            <a:ext cx="8929718" cy="354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eaLnBrk="0" hangingPunct="0">
              <a:defRPr/>
            </a:pPr>
            <a:r>
              <a:rPr lang="ru-RU" sz="2800" b="1" dirty="0">
                <a:solidFill>
                  <a:srgbClr val="FF0000"/>
                </a:solidFill>
                <a:latin typeface="+mn-lt"/>
                <a:ea typeface="Arial Unicode MS" pitchFamily="34" charset="-128"/>
                <a:cs typeface="Times New Roman" pitchFamily="18" charset="0"/>
              </a:rPr>
              <a:t>Познавательные методы мотивации:</a:t>
            </a:r>
            <a:endParaRPr lang="ru-RU" sz="1050" b="1" dirty="0">
              <a:solidFill>
                <a:srgbClr val="FF0000"/>
              </a:solidFill>
              <a:latin typeface="+mn-lt"/>
            </a:endParaRPr>
          </a:p>
          <a:p>
            <a:pPr eaLnBrk="0" hangingPunct="0">
              <a:defRPr/>
            </a:pPr>
            <a:r>
              <a:rPr lang="ru-RU" sz="2800" dirty="0">
                <a:solidFill>
                  <a:schemeClr val="accent3">
                    <a:lumMod val="50000"/>
                  </a:schemeClr>
                </a:solidFill>
                <a:latin typeface="+mn-lt"/>
                <a:ea typeface="Arial Unicode MS" pitchFamily="34" charset="-128"/>
                <a:cs typeface="Times New Roman" pitchFamily="18" charset="0"/>
              </a:rPr>
              <a:t>1.Опора на жизненный опыт.</a:t>
            </a:r>
            <a:endParaRPr lang="ru-RU" sz="1050" dirty="0">
              <a:solidFill>
                <a:schemeClr val="accent3">
                  <a:lumMod val="50000"/>
                </a:schemeClr>
              </a:solidFill>
              <a:latin typeface="+mn-lt"/>
            </a:endParaRPr>
          </a:p>
          <a:p>
            <a:pPr eaLnBrk="0" hangingPunct="0">
              <a:defRPr/>
            </a:pPr>
            <a:r>
              <a:rPr lang="ru-RU" sz="2800" dirty="0">
                <a:solidFill>
                  <a:schemeClr val="accent3">
                    <a:lumMod val="50000"/>
                  </a:schemeClr>
                </a:solidFill>
                <a:latin typeface="+mn-lt"/>
                <a:ea typeface="Arial Unicode MS" pitchFamily="34" charset="-128"/>
                <a:cs typeface="Times New Roman" pitchFamily="18" charset="0"/>
              </a:rPr>
              <a:t>2.Познавательный интерес.</a:t>
            </a:r>
            <a:endParaRPr lang="ru-RU" sz="1050" dirty="0">
              <a:solidFill>
                <a:schemeClr val="accent3">
                  <a:lumMod val="50000"/>
                </a:schemeClr>
              </a:solidFill>
              <a:latin typeface="+mn-lt"/>
            </a:endParaRPr>
          </a:p>
          <a:p>
            <a:pPr eaLnBrk="0" hangingPunct="0">
              <a:defRPr/>
            </a:pPr>
            <a:r>
              <a:rPr lang="ru-RU" sz="2800" dirty="0">
                <a:solidFill>
                  <a:schemeClr val="accent3">
                    <a:lumMod val="50000"/>
                  </a:schemeClr>
                </a:solidFill>
                <a:latin typeface="+mn-lt"/>
                <a:ea typeface="Arial Unicode MS" pitchFamily="34" charset="-128"/>
                <a:cs typeface="Times New Roman" pitchFamily="18" charset="0"/>
              </a:rPr>
              <a:t>3.Создание проблемной ситуации.</a:t>
            </a:r>
            <a:endParaRPr lang="ru-RU" sz="1050" dirty="0">
              <a:solidFill>
                <a:schemeClr val="accent3">
                  <a:lumMod val="50000"/>
                </a:schemeClr>
              </a:solidFill>
              <a:latin typeface="+mn-lt"/>
            </a:endParaRPr>
          </a:p>
          <a:p>
            <a:pPr eaLnBrk="0" hangingPunct="0">
              <a:defRPr/>
            </a:pPr>
            <a:r>
              <a:rPr lang="ru-RU" sz="2800" dirty="0">
                <a:solidFill>
                  <a:schemeClr val="accent3">
                    <a:lumMod val="50000"/>
                  </a:schemeClr>
                </a:solidFill>
                <a:latin typeface="+mn-lt"/>
                <a:ea typeface="Arial Unicode MS" pitchFamily="34" charset="-128"/>
                <a:cs typeface="Times New Roman" pitchFamily="18" charset="0"/>
              </a:rPr>
              <a:t>4.Побуждение к поиску альтернативных решений.</a:t>
            </a:r>
            <a:endParaRPr lang="ru-RU" sz="1050" dirty="0">
              <a:solidFill>
                <a:schemeClr val="accent3">
                  <a:lumMod val="50000"/>
                </a:schemeClr>
              </a:solidFill>
              <a:latin typeface="+mn-lt"/>
            </a:endParaRPr>
          </a:p>
          <a:p>
            <a:pPr eaLnBrk="0" hangingPunct="0">
              <a:defRPr/>
            </a:pPr>
            <a:r>
              <a:rPr lang="ru-RU" sz="2800" dirty="0">
                <a:solidFill>
                  <a:schemeClr val="accent3">
                    <a:lumMod val="50000"/>
                  </a:schemeClr>
                </a:solidFill>
                <a:latin typeface="+mn-lt"/>
                <a:ea typeface="Arial Unicode MS" pitchFamily="34" charset="-128"/>
                <a:cs typeface="Times New Roman" pitchFamily="18" charset="0"/>
              </a:rPr>
              <a:t>5.Выполнение творческих заданий.</a:t>
            </a:r>
            <a:endParaRPr lang="ru-RU" sz="1050" dirty="0">
              <a:solidFill>
                <a:schemeClr val="accent3">
                  <a:lumMod val="50000"/>
                </a:schemeClr>
              </a:solidFill>
              <a:latin typeface="+mn-lt"/>
            </a:endParaRPr>
          </a:p>
          <a:p>
            <a:pPr eaLnBrk="0" hangingPunct="0">
              <a:defRPr/>
            </a:pPr>
            <a:r>
              <a:rPr lang="ru-RU" sz="2800" dirty="0">
                <a:solidFill>
                  <a:schemeClr val="accent3">
                    <a:lumMod val="50000"/>
                  </a:schemeClr>
                </a:solidFill>
                <a:latin typeface="+mn-lt"/>
                <a:ea typeface="Arial Unicode MS" pitchFamily="34" charset="-128"/>
                <a:cs typeface="Times New Roman" pitchFamily="18" charset="0"/>
              </a:rPr>
              <a:t>6. «Мозговая атака».</a:t>
            </a:r>
            <a:endParaRPr lang="ru-RU" sz="1050" dirty="0">
              <a:solidFill>
                <a:schemeClr val="accent3">
                  <a:lumMod val="50000"/>
                </a:schemeClr>
              </a:solidFill>
              <a:latin typeface="+mn-lt"/>
            </a:endParaRPr>
          </a:p>
          <a:p>
            <a:pPr eaLnBrk="0" hangingPunct="0">
              <a:defRPr/>
            </a:pPr>
            <a:r>
              <a:rPr lang="ru-RU" sz="2800" dirty="0">
                <a:solidFill>
                  <a:schemeClr val="accent3">
                    <a:lumMod val="50000"/>
                  </a:schemeClr>
                </a:solidFill>
                <a:latin typeface="+mn-lt"/>
                <a:ea typeface="Arial Unicode MS" pitchFamily="34" charset="-128"/>
                <a:cs typeface="Times New Roman" pitchFamily="18" charset="0"/>
              </a:rPr>
              <a:t>7.Развивающая кооперация.</a:t>
            </a:r>
            <a:endParaRPr lang="ru-RU" sz="3600" dirty="0">
              <a:solidFill>
                <a:schemeClr val="accent3">
                  <a:lumMod val="50000"/>
                </a:schemeClr>
              </a:solidFill>
              <a:latin typeface="+mn-lt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1"/>
          <p:cNvSpPr>
            <a:spLocks noChangeArrowheads="1"/>
          </p:cNvSpPr>
          <p:nvPr/>
        </p:nvSpPr>
        <p:spPr bwMode="auto">
          <a:xfrm>
            <a:off x="1214438" y="560998"/>
            <a:ext cx="7929562" cy="413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eaLnBrk="0" hangingPunct="0">
              <a:defRPr/>
            </a:pPr>
            <a:r>
              <a:rPr lang="ru-RU" sz="2800" b="1" dirty="0">
                <a:solidFill>
                  <a:srgbClr val="FF0000"/>
                </a:solidFill>
                <a:latin typeface="Times New Roman CYR" charset="-52"/>
                <a:ea typeface="Arial Unicode MS" pitchFamily="34" charset="-128"/>
                <a:cs typeface="Times New Roman" pitchFamily="18" charset="0"/>
              </a:rPr>
              <a:t>Социальные методы мотивации</a:t>
            </a:r>
            <a:r>
              <a:rPr lang="ru-RU" sz="2800" b="1" dirty="0" smtClean="0">
                <a:solidFill>
                  <a:srgbClr val="FF0000"/>
                </a:solidFill>
                <a:latin typeface="Times New Roman CYR" charset="-52"/>
                <a:ea typeface="Arial Unicode MS" pitchFamily="34" charset="-128"/>
                <a:cs typeface="Times New Roman" pitchFamily="18" charset="0"/>
              </a:rPr>
              <a:t>:</a:t>
            </a:r>
          </a:p>
          <a:p>
            <a:pPr eaLnBrk="0" hangingPunct="0">
              <a:defRPr/>
            </a:pPr>
            <a:endParaRPr lang="ru-RU" sz="2800" b="1" dirty="0" smtClean="0">
              <a:solidFill>
                <a:srgbClr val="FF0000"/>
              </a:solidFill>
              <a:latin typeface="Times New Roman CYR" charset="-52"/>
              <a:ea typeface="Arial Unicode MS" pitchFamily="34" charset="-128"/>
              <a:cs typeface="Times New Roman" pitchFamily="18" charset="0"/>
            </a:endParaRPr>
          </a:p>
          <a:p>
            <a:pPr eaLnBrk="0" hangingPunct="0">
              <a:defRPr/>
            </a:pPr>
            <a:endParaRPr lang="ru-RU" sz="1050" dirty="0">
              <a:solidFill>
                <a:srgbClr val="FF0000"/>
              </a:solidFill>
            </a:endParaRPr>
          </a:p>
          <a:p>
            <a:pPr eaLnBrk="0" hangingPunct="0">
              <a:defRPr/>
            </a:pPr>
            <a:r>
              <a:rPr lang="ru-RU" sz="2800" dirty="0">
                <a:solidFill>
                  <a:schemeClr val="accent3">
                    <a:lumMod val="50000"/>
                  </a:schemeClr>
                </a:solidFill>
                <a:latin typeface="Times New Roman CYR" charset="-52"/>
                <a:ea typeface="Arial Unicode MS" pitchFamily="34" charset="-128"/>
                <a:cs typeface="Times New Roman" pitchFamily="18" charset="0"/>
              </a:rPr>
              <a:t>1.Развитие желания быть полезным Отечеству.</a:t>
            </a:r>
            <a:endParaRPr lang="ru-RU" sz="1050" dirty="0">
              <a:solidFill>
                <a:schemeClr val="accent3">
                  <a:lumMod val="50000"/>
                </a:schemeClr>
              </a:solidFill>
            </a:endParaRPr>
          </a:p>
          <a:p>
            <a:pPr eaLnBrk="0" hangingPunct="0">
              <a:defRPr/>
            </a:pPr>
            <a:r>
              <a:rPr lang="ru-RU" sz="2800" dirty="0">
                <a:solidFill>
                  <a:schemeClr val="accent3">
                    <a:lumMod val="50000"/>
                  </a:schemeClr>
                </a:solidFill>
                <a:latin typeface="Times New Roman CYR" charset="-52"/>
                <a:ea typeface="Arial Unicode MS" pitchFamily="34" charset="-128"/>
                <a:cs typeface="Times New Roman" pitchFamily="18" charset="0"/>
              </a:rPr>
              <a:t>2.Побуждение подражать сильной личности.</a:t>
            </a:r>
            <a:endParaRPr lang="ru-RU" sz="1050" dirty="0">
              <a:solidFill>
                <a:schemeClr val="accent3">
                  <a:lumMod val="50000"/>
                </a:schemeClr>
              </a:solidFill>
            </a:endParaRPr>
          </a:p>
          <a:p>
            <a:pPr eaLnBrk="0" hangingPunct="0">
              <a:defRPr/>
            </a:pPr>
            <a:r>
              <a:rPr lang="ru-RU" sz="2800" dirty="0">
                <a:solidFill>
                  <a:schemeClr val="accent3">
                    <a:lumMod val="50000"/>
                  </a:schemeClr>
                </a:solidFill>
                <a:latin typeface="Times New Roman CYR" charset="-52"/>
                <a:ea typeface="Arial Unicode MS" pitchFamily="34" charset="-128"/>
                <a:cs typeface="Times New Roman" pitchFamily="18" charset="0"/>
              </a:rPr>
              <a:t>3.Создание ситуации взаимопомощи.</a:t>
            </a:r>
            <a:endParaRPr lang="ru-RU" sz="1050" dirty="0">
              <a:solidFill>
                <a:schemeClr val="accent3">
                  <a:lumMod val="50000"/>
                </a:schemeClr>
              </a:solidFill>
            </a:endParaRPr>
          </a:p>
          <a:p>
            <a:pPr eaLnBrk="0" hangingPunct="0">
              <a:defRPr/>
            </a:pPr>
            <a:r>
              <a:rPr lang="ru-RU" sz="2800" dirty="0">
                <a:solidFill>
                  <a:schemeClr val="accent3">
                    <a:lumMod val="50000"/>
                  </a:schemeClr>
                </a:solidFill>
                <a:latin typeface="Times New Roman CYR" charset="-52"/>
                <a:ea typeface="Arial Unicode MS" pitchFamily="34" charset="-128"/>
                <a:cs typeface="Times New Roman" pitchFamily="18" charset="0"/>
              </a:rPr>
              <a:t>4.Поиск контактов и сотрудничества.</a:t>
            </a:r>
            <a:endParaRPr lang="ru-RU" sz="1050" dirty="0">
              <a:solidFill>
                <a:schemeClr val="accent3">
                  <a:lumMod val="50000"/>
                </a:schemeClr>
              </a:solidFill>
            </a:endParaRPr>
          </a:p>
          <a:p>
            <a:pPr eaLnBrk="0" hangingPunct="0">
              <a:defRPr/>
            </a:pPr>
            <a:r>
              <a:rPr lang="ru-RU" sz="2800" dirty="0">
                <a:solidFill>
                  <a:schemeClr val="accent3">
                    <a:lumMod val="50000"/>
                  </a:schemeClr>
                </a:solidFill>
                <a:latin typeface="Times New Roman CYR" charset="-52"/>
                <a:ea typeface="Arial Unicode MS" pitchFamily="34" charset="-128"/>
                <a:cs typeface="Times New Roman" pitchFamily="18" charset="0"/>
              </a:rPr>
              <a:t>5.Заинтересованность в результатах </a:t>
            </a:r>
            <a:endParaRPr lang="ru-RU" sz="2800" dirty="0" smtClean="0">
              <a:solidFill>
                <a:schemeClr val="accent3">
                  <a:lumMod val="50000"/>
                </a:schemeClr>
              </a:solidFill>
              <a:latin typeface="Times New Roman CYR" charset="-52"/>
              <a:ea typeface="Arial Unicode MS" pitchFamily="34" charset="-128"/>
              <a:cs typeface="Times New Roman" pitchFamily="18" charset="0"/>
            </a:endParaRPr>
          </a:p>
          <a:p>
            <a:pPr eaLnBrk="0" hangingPunct="0">
              <a:defRPr/>
            </a:pPr>
            <a:r>
              <a:rPr lang="ru-RU" sz="2800" dirty="0" smtClean="0">
                <a:solidFill>
                  <a:schemeClr val="accent3">
                    <a:lumMod val="50000"/>
                  </a:schemeClr>
                </a:solidFill>
                <a:latin typeface="Times New Roman CYR" charset="-52"/>
                <a:ea typeface="Arial Unicode MS" pitchFamily="34" charset="-128"/>
                <a:cs typeface="Times New Roman" pitchFamily="18" charset="0"/>
              </a:rPr>
              <a:t>     коллективной </a:t>
            </a:r>
            <a:r>
              <a:rPr lang="ru-RU" sz="2800" dirty="0">
                <a:solidFill>
                  <a:schemeClr val="accent3">
                    <a:lumMod val="50000"/>
                  </a:schemeClr>
                </a:solidFill>
                <a:latin typeface="Times New Roman CYR" charset="-52"/>
                <a:ea typeface="Arial Unicode MS" pitchFamily="34" charset="-128"/>
                <a:cs typeface="Times New Roman" pitchFamily="18" charset="0"/>
              </a:rPr>
              <a:t>работы.</a:t>
            </a:r>
            <a:endParaRPr lang="ru-RU" sz="1050" dirty="0">
              <a:solidFill>
                <a:schemeClr val="accent3">
                  <a:lumMod val="50000"/>
                </a:schemeClr>
              </a:solidFill>
            </a:endParaRPr>
          </a:p>
          <a:p>
            <a:pPr eaLnBrk="0" hangingPunct="0">
              <a:defRPr/>
            </a:pPr>
            <a:r>
              <a:rPr lang="ru-RU" sz="2800" dirty="0">
                <a:solidFill>
                  <a:schemeClr val="accent3">
                    <a:lumMod val="50000"/>
                  </a:schemeClr>
                </a:solidFill>
                <a:latin typeface="Times New Roman CYR" charset="-52"/>
                <a:ea typeface="Arial Unicode MS" pitchFamily="34" charset="-128"/>
                <a:cs typeface="Times New Roman" pitchFamily="18" charset="0"/>
              </a:rPr>
              <a:t>6.Взаимопроверка.</a:t>
            </a:r>
            <a:endParaRPr lang="ru-RU" sz="3600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1"/>
          <p:cNvSpPr>
            <a:spLocks noChangeArrowheads="1"/>
          </p:cNvSpPr>
          <p:nvPr/>
        </p:nvSpPr>
        <p:spPr bwMode="auto">
          <a:xfrm>
            <a:off x="500035" y="1061871"/>
            <a:ext cx="8643966" cy="4562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eaLnBrk="0" hangingPunct="0">
              <a:defRPr/>
            </a:pPr>
            <a:r>
              <a:rPr lang="ru-RU" sz="2800" b="1" dirty="0">
                <a:solidFill>
                  <a:srgbClr val="FF0000"/>
                </a:solidFill>
                <a:latin typeface="Times New Roman CYR" charset="-52"/>
                <a:ea typeface="Arial Unicode MS" pitchFamily="34" charset="-128"/>
                <a:cs typeface="Times New Roman" pitchFamily="18" charset="0"/>
              </a:rPr>
              <a:t>Волевые методы мотивации</a:t>
            </a:r>
            <a:r>
              <a:rPr lang="ru-RU" sz="2800" b="1" dirty="0" smtClean="0">
                <a:solidFill>
                  <a:srgbClr val="FF0000"/>
                </a:solidFill>
                <a:latin typeface="Times New Roman CYR" charset="-52"/>
                <a:ea typeface="Arial Unicode MS" pitchFamily="34" charset="-128"/>
                <a:cs typeface="Times New Roman" pitchFamily="18" charset="0"/>
              </a:rPr>
              <a:t>:</a:t>
            </a:r>
          </a:p>
          <a:p>
            <a:pPr eaLnBrk="0" hangingPunct="0">
              <a:defRPr/>
            </a:pPr>
            <a:endParaRPr lang="ru-RU" sz="2800" b="1" dirty="0" smtClean="0">
              <a:solidFill>
                <a:srgbClr val="FF0000"/>
              </a:solidFill>
              <a:latin typeface="Times New Roman CYR" charset="-52"/>
              <a:ea typeface="Arial Unicode MS" pitchFamily="34" charset="-128"/>
              <a:cs typeface="Times New Roman" pitchFamily="18" charset="0"/>
            </a:endParaRPr>
          </a:p>
          <a:p>
            <a:pPr eaLnBrk="0" hangingPunct="0">
              <a:defRPr/>
            </a:pPr>
            <a:endParaRPr lang="ru-RU" sz="1050" dirty="0">
              <a:solidFill>
                <a:srgbClr val="FF0000"/>
              </a:solidFill>
            </a:endParaRPr>
          </a:p>
          <a:p>
            <a:pPr eaLnBrk="0" hangingPunct="0">
              <a:defRPr/>
            </a:pPr>
            <a:r>
              <a:rPr lang="ru-RU" sz="2800" dirty="0">
                <a:solidFill>
                  <a:schemeClr val="accent3">
                    <a:lumMod val="50000"/>
                  </a:schemeClr>
                </a:solidFill>
                <a:latin typeface="Times New Roman CYR" charset="-52"/>
                <a:ea typeface="Arial Unicode MS" pitchFamily="34" charset="-128"/>
                <a:cs typeface="Times New Roman" pitchFamily="18" charset="0"/>
              </a:rPr>
              <a:t>1.Предъявление учебных требований.</a:t>
            </a:r>
            <a:endParaRPr lang="ru-RU" sz="1050" dirty="0">
              <a:solidFill>
                <a:schemeClr val="accent3">
                  <a:lumMod val="50000"/>
                </a:schemeClr>
              </a:solidFill>
            </a:endParaRPr>
          </a:p>
          <a:p>
            <a:pPr eaLnBrk="0" hangingPunct="0">
              <a:defRPr/>
            </a:pPr>
            <a:r>
              <a:rPr lang="ru-RU" sz="2800" dirty="0">
                <a:solidFill>
                  <a:schemeClr val="accent3">
                    <a:lumMod val="50000"/>
                  </a:schemeClr>
                </a:solidFill>
                <a:latin typeface="Times New Roman CYR" charset="-52"/>
                <a:ea typeface="Arial Unicode MS" pitchFamily="34" charset="-128"/>
                <a:cs typeface="Times New Roman" pitchFamily="18" charset="0"/>
              </a:rPr>
              <a:t>2.Информирование об обязательных результатах обучения.</a:t>
            </a:r>
            <a:endParaRPr lang="ru-RU" sz="1050" dirty="0">
              <a:solidFill>
                <a:schemeClr val="accent3">
                  <a:lumMod val="50000"/>
                </a:schemeClr>
              </a:solidFill>
            </a:endParaRPr>
          </a:p>
          <a:p>
            <a:pPr eaLnBrk="0" hangingPunct="0">
              <a:defRPr/>
            </a:pPr>
            <a:r>
              <a:rPr lang="ru-RU" sz="2800" dirty="0">
                <a:solidFill>
                  <a:schemeClr val="accent3">
                    <a:lumMod val="50000"/>
                  </a:schemeClr>
                </a:solidFill>
                <a:latin typeface="Times New Roman CYR" charset="-52"/>
                <a:ea typeface="Arial Unicode MS" pitchFamily="34" charset="-128"/>
                <a:cs typeface="Times New Roman" pitchFamily="18" charset="0"/>
              </a:rPr>
              <a:t>3.Формирование ответственного отношения к учению.</a:t>
            </a:r>
            <a:endParaRPr lang="ru-RU" sz="1050" dirty="0">
              <a:solidFill>
                <a:schemeClr val="accent3">
                  <a:lumMod val="50000"/>
                </a:schemeClr>
              </a:solidFill>
            </a:endParaRPr>
          </a:p>
          <a:p>
            <a:pPr eaLnBrk="0" hangingPunct="0">
              <a:defRPr/>
            </a:pPr>
            <a:r>
              <a:rPr lang="ru-RU" sz="2800" dirty="0">
                <a:solidFill>
                  <a:schemeClr val="accent3">
                    <a:lumMod val="50000"/>
                  </a:schemeClr>
                </a:solidFill>
                <a:latin typeface="Times New Roman CYR" charset="-52"/>
                <a:ea typeface="Arial Unicode MS" pitchFamily="34" charset="-128"/>
                <a:cs typeface="Times New Roman" pitchFamily="18" charset="0"/>
              </a:rPr>
              <a:t>4.Познавательные затруднения.</a:t>
            </a:r>
            <a:endParaRPr lang="ru-RU" sz="1050" dirty="0">
              <a:solidFill>
                <a:schemeClr val="accent3">
                  <a:lumMod val="50000"/>
                </a:schemeClr>
              </a:solidFill>
            </a:endParaRPr>
          </a:p>
          <a:p>
            <a:pPr eaLnBrk="0" hangingPunct="0">
              <a:defRPr/>
            </a:pPr>
            <a:r>
              <a:rPr lang="ru-RU" sz="2800" dirty="0">
                <a:solidFill>
                  <a:schemeClr val="accent3">
                    <a:lumMod val="50000"/>
                  </a:schemeClr>
                </a:solidFill>
                <a:latin typeface="Times New Roman CYR" charset="-52"/>
                <a:ea typeface="Arial Unicode MS" pitchFamily="34" charset="-128"/>
                <a:cs typeface="Times New Roman" pitchFamily="18" charset="0"/>
              </a:rPr>
              <a:t>5.Самооценка деятельности и коррекция.</a:t>
            </a:r>
            <a:endParaRPr lang="ru-RU" sz="1050" dirty="0">
              <a:solidFill>
                <a:schemeClr val="accent3">
                  <a:lumMod val="50000"/>
                </a:schemeClr>
              </a:solidFill>
            </a:endParaRPr>
          </a:p>
          <a:p>
            <a:pPr eaLnBrk="0" hangingPunct="0">
              <a:defRPr/>
            </a:pPr>
            <a:r>
              <a:rPr lang="ru-RU" sz="2800" dirty="0">
                <a:solidFill>
                  <a:schemeClr val="accent3">
                    <a:lumMod val="50000"/>
                  </a:schemeClr>
                </a:solidFill>
                <a:latin typeface="Times New Roman CYR" charset="-52"/>
                <a:ea typeface="Arial Unicode MS" pitchFamily="34" charset="-128"/>
                <a:cs typeface="Times New Roman" pitchFamily="18" charset="0"/>
              </a:rPr>
              <a:t>6.Рефлексия поведения.</a:t>
            </a:r>
            <a:endParaRPr lang="ru-RU" sz="1050" dirty="0">
              <a:solidFill>
                <a:schemeClr val="accent3">
                  <a:lumMod val="50000"/>
                </a:schemeClr>
              </a:solidFill>
            </a:endParaRPr>
          </a:p>
          <a:p>
            <a:pPr eaLnBrk="0" hangingPunct="0">
              <a:defRPr/>
            </a:pPr>
            <a:r>
              <a:rPr lang="ru-RU" sz="2800" dirty="0">
                <a:solidFill>
                  <a:schemeClr val="accent3">
                    <a:lumMod val="50000"/>
                  </a:schemeClr>
                </a:solidFill>
                <a:latin typeface="Times New Roman CYR" charset="-52"/>
                <a:ea typeface="Arial Unicode MS" pitchFamily="34" charset="-128"/>
                <a:cs typeface="Times New Roman" pitchFamily="18" charset="0"/>
              </a:rPr>
              <a:t>7.Прогнозирование будущей деятельности.</a:t>
            </a:r>
            <a:endParaRPr lang="ru-RU" sz="3600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1"/>
          <p:cNvSpPr>
            <a:spLocks noChangeArrowheads="1"/>
          </p:cNvSpPr>
          <p:nvPr/>
        </p:nvSpPr>
        <p:spPr bwMode="auto">
          <a:xfrm>
            <a:off x="428596" y="-115570"/>
            <a:ext cx="7572375" cy="69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eaLnBrk="0" hangingPunct="0">
              <a:tabLst>
                <a:tab pos="457200" algn="l"/>
              </a:tabLst>
              <a:defRPr/>
            </a:pPr>
            <a:r>
              <a:rPr lang="ru-RU" sz="2400" b="1" dirty="0">
                <a:solidFill>
                  <a:srgbClr val="FF0000"/>
                </a:solidFill>
                <a:latin typeface="Calibri"/>
                <a:ea typeface="Arial Unicode MS" pitchFamily="34" charset="-128"/>
                <a:cs typeface="Times New Roman" pitchFamily="18" charset="0"/>
              </a:rPr>
              <a:t>«</a:t>
            </a:r>
            <a:r>
              <a:rPr lang="ru-RU" sz="2800" b="1" dirty="0">
                <a:solidFill>
                  <a:srgbClr val="FF0000"/>
                </a:solidFill>
                <a:latin typeface="+mn-lt"/>
                <a:ea typeface="Arial Unicode MS" pitchFamily="34" charset="-128"/>
                <a:cs typeface="Times New Roman" pitchFamily="18" charset="0"/>
              </a:rPr>
              <a:t>Словесные поощрения ученика»</a:t>
            </a:r>
            <a:endParaRPr lang="ru-RU" sz="1050" b="1" dirty="0">
              <a:solidFill>
                <a:srgbClr val="FF0000"/>
              </a:solidFill>
              <a:latin typeface="+mn-lt"/>
            </a:endParaRPr>
          </a:p>
          <a:p>
            <a:pPr eaLnBrk="0" hangingPunct="0">
              <a:tabLst>
                <a:tab pos="457200" algn="l"/>
              </a:tabLst>
              <a:defRPr/>
            </a:pPr>
            <a:r>
              <a:rPr lang="ru-RU" sz="2000" b="1" dirty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1.	Ты на верном пути.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tabLst>
                <a:tab pos="457200" algn="l"/>
              </a:tabLst>
              <a:defRPr/>
            </a:pPr>
            <a:r>
              <a:rPr lang="ru-RU" sz="2000" b="1" dirty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2.	Ты делаешь это сегодня значительно лучше!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tabLst>
                <a:tab pos="457200" algn="l"/>
              </a:tabLst>
              <a:defRPr/>
            </a:pPr>
            <a:r>
              <a:rPr lang="ru-RU" sz="2000" b="1" dirty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3.	Замечательно!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tabLst>
                <a:tab pos="457200" algn="l"/>
              </a:tabLst>
              <a:defRPr/>
            </a:pPr>
            <a:r>
              <a:rPr lang="ru-RU" sz="2000" b="1" dirty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4.	Продолжай работать так же, ты добьешься большего.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tabLst>
                <a:tab pos="457200" algn="l"/>
              </a:tabLst>
              <a:defRPr/>
            </a:pPr>
            <a:r>
              <a:rPr lang="ru-RU" sz="2000" b="1" dirty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5.	Так держать!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tabLst>
                <a:tab pos="457200" algn="l"/>
              </a:tabLst>
              <a:defRPr/>
            </a:pPr>
            <a:r>
              <a:rPr lang="ru-RU" sz="2000" b="1" dirty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6.	Это успешное начало!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tabLst>
                <a:tab pos="457200" algn="l"/>
              </a:tabLst>
              <a:defRPr/>
            </a:pPr>
            <a:r>
              <a:rPr lang="ru-RU" sz="2000" b="1" dirty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7.	Отлично!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tabLst>
                <a:tab pos="457200" algn="l"/>
              </a:tabLst>
              <a:defRPr/>
            </a:pPr>
            <a:r>
              <a:rPr lang="ru-RU" sz="2000" b="1" dirty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8.	Фантастика!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tabLst>
                <a:tab pos="457200" algn="l"/>
              </a:tabLst>
              <a:defRPr/>
            </a:pPr>
            <a:r>
              <a:rPr lang="ru-RU" sz="2000" b="1" dirty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9.	Поздравляю!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tabLst>
                <a:tab pos="457200" algn="l"/>
              </a:tabLst>
              <a:defRPr/>
            </a:pPr>
            <a:r>
              <a:rPr lang="ru-RU" sz="2000" b="1" dirty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10.	Ты прав.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tabLst>
                <a:tab pos="457200" algn="l"/>
              </a:tabLst>
              <a:defRPr/>
            </a:pPr>
            <a:r>
              <a:rPr lang="ru-RU" sz="2000" b="1" dirty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11.	Превосходно!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tabLst>
                <a:tab pos="457200" algn="l"/>
              </a:tabLst>
              <a:defRPr/>
            </a:pPr>
            <a:r>
              <a:rPr lang="ru-RU" sz="2000" b="1" dirty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12.	Умничка!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tabLst>
                <a:tab pos="457200" algn="l"/>
              </a:tabLst>
              <a:defRPr/>
            </a:pPr>
            <a:r>
              <a:rPr lang="ru-RU" sz="2000" b="1" dirty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13.	Молодчина!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tabLst>
                <a:tab pos="457200" algn="l"/>
              </a:tabLst>
              <a:defRPr/>
            </a:pPr>
            <a:r>
              <a:rPr lang="ru-RU" sz="2000" b="1" dirty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14.	Большое тебе спасибо!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tabLst>
                <a:tab pos="457200" algn="l"/>
              </a:tabLst>
              <a:defRPr/>
            </a:pPr>
            <a:r>
              <a:rPr lang="ru-RU" sz="2000" b="1" dirty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15.	Твои успехи всё заметнее1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tabLst>
                <a:tab pos="457200" algn="l"/>
              </a:tabLst>
              <a:defRPr/>
            </a:pPr>
            <a:r>
              <a:rPr lang="ru-RU" sz="2000" b="1" dirty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16.	Это твоя победа!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tabLst>
                <a:tab pos="457200" algn="l"/>
              </a:tabLst>
              <a:defRPr/>
            </a:pPr>
            <a:r>
              <a:rPr lang="ru-RU" sz="2000" b="1" dirty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17.	Красивая мысль!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tabLst>
                <a:tab pos="457200" algn="l"/>
              </a:tabLst>
              <a:defRPr/>
            </a:pPr>
            <a:r>
              <a:rPr lang="ru-RU" sz="2000" b="1" dirty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18.	Это интересно!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tabLst>
                <a:tab pos="457200" algn="l"/>
              </a:tabLst>
              <a:defRPr/>
            </a:pPr>
            <a:r>
              <a:rPr lang="ru-RU" sz="2000" b="1" dirty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19.	Я верю в тебя.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tabLst>
                <a:tab pos="457200" algn="l"/>
              </a:tabLst>
              <a:defRPr/>
            </a:pPr>
            <a:r>
              <a:rPr lang="ru-RU" sz="2000" b="1" dirty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20.	 Спасибо!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tabLst>
                <a:tab pos="457200" algn="l"/>
              </a:tabLst>
              <a:defRPr/>
            </a:pPr>
            <a:endParaRPr lang="ru-RU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2484438" y="2133600"/>
            <a:ext cx="6438900" cy="4247728"/>
          </a:xfrm>
        </p:spPr>
        <p:txBody>
          <a:bodyPr>
            <a:noAutofit/>
          </a:bodyPr>
          <a:lstStyle/>
          <a:p>
            <a:pPr algn="l" eaLnBrk="1" hangingPunct="1"/>
            <a:r>
              <a:rPr lang="ru-RU" sz="3200" b="1" dirty="0" smtClean="0">
                <a:solidFill>
                  <a:srgbClr val="000099"/>
                </a:solidFill>
              </a:rPr>
              <a:t>Всё другое в школе становится реальным и достижимым лишь тогда, когда человеку хочется учиться, когда в учении – в том, что он ходит в школу, читает, пишет, познаёт, - он чувствует радость и обретает человеческую гордость.</a:t>
            </a:r>
            <a:br>
              <a:rPr lang="ru-RU" sz="3200" b="1" dirty="0" smtClean="0">
                <a:solidFill>
                  <a:srgbClr val="000099"/>
                </a:solidFill>
              </a:rPr>
            </a:br>
            <a:r>
              <a:rPr lang="ru-RU" sz="3200" b="1" dirty="0" smtClean="0">
                <a:solidFill>
                  <a:srgbClr val="000099"/>
                </a:solidFill>
              </a:rPr>
              <a:t>                             В.А. Сухомлинский</a:t>
            </a:r>
          </a:p>
        </p:txBody>
      </p:sp>
      <p:sp>
        <p:nvSpPr>
          <p:cNvPr id="5122" name="Номер слайда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38C0355-EDEA-4A05-A849-CD441F98A6FC}" type="slidenum">
              <a:rPr lang="ru-RU" smtClean="0"/>
              <a:pPr/>
              <a:t>2</a:t>
            </a:fld>
            <a:endParaRPr lang="ru-RU" smtClean="0"/>
          </a:p>
        </p:txBody>
      </p:sp>
      <p:pic>
        <p:nvPicPr>
          <p:cNvPr id="15371" name="Picture 195" descr="AN00790_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36712"/>
            <a:ext cx="2592388" cy="321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74" name="laptop"/>
          <p:cNvSpPr>
            <a:spLocks noEditPoints="1" noChangeArrowheads="1"/>
          </p:cNvSpPr>
          <p:nvPr/>
        </p:nvSpPr>
        <p:spPr bwMode="auto">
          <a:xfrm>
            <a:off x="3131840" y="692698"/>
            <a:ext cx="1809750" cy="136207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0 h 21600"/>
              <a:gd name="T6" fmla="*/ 2147483647 w 21600"/>
              <a:gd name="T7" fmla="*/ 2147483647 h 21600"/>
              <a:gd name="T8" fmla="*/ 2147483647 w 21600"/>
              <a:gd name="T9" fmla="*/ 0 h 21600"/>
              <a:gd name="T10" fmla="*/ 2147483647 w 21600"/>
              <a:gd name="T11" fmla="*/ 2147483647 h 21600"/>
              <a:gd name="T12" fmla="*/ 0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4445 w 21600"/>
              <a:gd name="T25" fmla="*/ 1858 h 21600"/>
              <a:gd name="T26" fmla="*/ 17311 w 21600"/>
              <a:gd name="T27" fmla="*/ 12323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 extrusionOk="0">
                <a:moveTo>
                  <a:pt x="3362" y="0"/>
                </a:moveTo>
                <a:lnTo>
                  <a:pt x="18327" y="0"/>
                </a:lnTo>
                <a:lnTo>
                  <a:pt x="18327" y="14347"/>
                </a:lnTo>
                <a:lnTo>
                  <a:pt x="3362" y="14347"/>
                </a:lnTo>
                <a:lnTo>
                  <a:pt x="3362" y="0"/>
                </a:lnTo>
                <a:close/>
              </a:path>
              <a:path w="21600" h="21600" extrusionOk="0">
                <a:moveTo>
                  <a:pt x="3340" y="15068"/>
                </a:moveTo>
                <a:lnTo>
                  <a:pt x="0" y="19877"/>
                </a:lnTo>
                <a:lnTo>
                  <a:pt x="21600" y="19877"/>
                </a:lnTo>
                <a:lnTo>
                  <a:pt x="18327" y="15068"/>
                </a:lnTo>
                <a:lnTo>
                  <a:pt x="3340" y="15068"/>
                </a:lnTo>
                <a:close/>
              </a:path>
              <a:path w="21600" h="21600" extrusionOk="0">
                <a:moveTo>
                  <a:pt x="0" y="19877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19877"/>
                </a:lnTo>
                <a:lnTo>
                  <a:pt x="0" y="19877"/>
                </a:lnTo>
                <a:close/>
              </a:path>
              <a:path w="21600" h="21600" extrusionOk="0">
                <a:moveTo>
                  <a:pt x="4186" y="1523"/>
                </a:moveTo>
                <a:lnTo>
                  <a:pt x="17547" y="1523"/>
                </a:lnTo>
                <a:lnTo>
                  <a:pt x="17547" y="12744"/>
                </a:lnTo>
                <a:lnTo>
                  <a:pt x="4186" y="12744"/>
                </a:lnTo>
                <a:lnTo>
                  <a:pt x="4186" y="1523"/>
                </a:lnTo>
                <a:close/>
              </a:path>
              <a:path w="21600" h="21600" extrusionOk="0">
                <a:moveTo>
                  <a:pt x="3318" y="15549"/>
                </a:moveTo>
                <a:lnTo>
                  <a:pt x="2917" y="16110"/>
                </a:lnTo>
                <a:lnTo>
                  <a:pt x="18727" y="16110"/>
                </a:lnTo>
                <a:lnTo>
                  <a:pt x="18327" y="15549"/>
                </a:lnTo>
                <a:lnTo>
                  <a:pt x="3318" y="15549"/>
                </a:lnTo>
                <a:close/>
              </a:path>
              <a:path w="21600" h="21600" extrusionOk="0">
                <a:moveTo>
                  <a:pt x="6213" y="18314"/>
                </a:moveTo>
                <a:lnTo>
                  <a:pt x="5946" y="18875"/>
                </a:lnTo>
                <a:lnTo>
                  <a:pt x="15766" y="18875"/>
                </a:lnTo>
                <a:lnTo>
                  <a:pt x="15499" y="18314"/>
                </a:lnTo>
                <a:lnTo>
                  <a:pt x="6213" y="18314"/>
                </a:lnTo>
                <a:close/>
              </a:path>
              <a:path w="21600" h="21600" extrusionOk="0">
                <a:moveTo>
                  <a:pt x="2828" y="16471"/>
                </a:moveTo>
                <a:lnTo>
                  <a:pt x="2405" y="17072"/>
                </a:lnTo>
                <a:lnTo>
                  <a:pt x="19284" y="17072"/>
                </a:lnTo>
                <a:lnTo>
                  <a:pt x="18839" y="16471"/>
                </a:lnTo>
                <a:lnTo>
                  <a:pt x="2828" y="16471"/>
                </a:lnTo>
                <a:close/>
              </a:path>
              <a:path w="21600" h="21600" extrusionOk="0">
                <a:moveTo>
                  <a:pt x="2316" y="17352"/>
                </a:moveTo>
                <a:lnTo>
                  <a:pt x="1871" y="17953"/>
                </a:lnTo>
                <a:lnTo>
                  <a:pt x="19863" y="17953"/>
                </a:lnTo>
                <a:lnTo>
                  <a:pt x="19395" y="17352"/>
                </a:lnTo>
                <a:lnTo>
                  <a:pt x="2316" y="17352"/>
                </a:lnTo>
                <a:close/>
              </a:path>
            </a:pathLst>
          </a:custGeom>
          <a:solidFill>
            <a:srgbClr val="C0C0C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00826" y="0"/>
            <a:ext cx="2476504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2000"/>
                                        <p:tgtEl>
                                          <p:spTgt spid="15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1537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2" grpId="0"/>
      <p:bldP spid="1537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00024" cy="296842"/>
          </a:xfrm>
        </p:spPr>
        <p:txBody>
          <a:bodyPr>
            <a:normAutofit/>
          </a:bodyPr>
          <a:lstStyle/>
          <a:p>
            <a:r>
              <a:rPr lang="ru-RU" sz="800" dirty="0" smtClean="0"/>
              <a:t>.</a:t>
            </a:r>
            <a:endParaRPr lang="ru-RU" sz="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86314" y="571480"/>
            <a:ext cx="4357686" cy="6286520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На внеурочных занятиях ученики ведут себя более раскованно, нежели на уроках, могут предлагать большее количество идей. На занятиях кружка ученики работают не для оценки, а для себя, ради себя, ради того, чтобы научиться тому, что им нравиться и впоследствии может пригодиться в жизни.</a:t>
            </a:r>
          </a:p>
          <a:p>
            <a:pPr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Все это приводит к тому, что на внеурочных занятиях ученики раскрываются больше как личность и более ярко демонстрируют свои таланты.</a:t>
            </a:r>
          </a:p>
          <a:p>
            <a:pPr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Следовательно, учителю необходимо использовать это желание учеников научиться. Учитель может вести расширенное обучение по предмету, надеясь на лучший уровень усвоения за счет личной заинтересованности учеников в работе.</a:t>
            </a:r>
          </a:p>
          <a:p>
            <a:endParaRPr lang="ru-RU" dirty="0"/>
          </a:p>
        </p:txBody>
      </p:sp>
      <p:pic>
        <p:nvPicPr>
          <p:cNvPr id="5122" name="Picture 2" descr="J:\фото школа\3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786314" cy="2580346"/>
          </a:xfrm>
          <a:prstGeom prst="rect">
            <a:avLst/>
          </a:prstGeom>
          <a:noFill/>
        </p:spPr>
      </p:pic>
      <p:pic>
        <p:nvPicPr>
          <p:cNvPr id="1026" name="Picture 2" descr="J:\фото школа\4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643182"/>
            <a:ext cx="4786314" cy="421481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J:\ф\IMG_1357 (Копировать).jpg"/>
          <p:cNvPicPr>
            <a:picLocks noChangeAspect="1" noChangeArrowheads="1"/>
          </p:cNvPicPr>
          <p:nvPr/>
        </p:nvPicPr>
        <p:blipFill>
          <a:blip r:embed="rId2" cstate="print"/>
          <a:srcRect l="28725" t="15348" r="21273"/>
          <a:stretch>
            <a:fillRect/>
          </a:stretch>
        </p:blipFill>
        <p:spPr bwMode="auto">
          <a:xfrm>
            <a:off x="7143736" y="4357694"/>
            <a:ext cx="2000264" cy="250030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43834" y="274638"/>
            <a:ext cx="1042966" cy="654032"/>
          </a:xfrm>
        </p:spPr>
        <p:txBody>
          <a:bodyPr>
            <a:normAutofit/>
          </a:bodyPr>
          <a:lstStyle/>
          <a:p>
            <a:r>
              <a:rPr lang="ru-RU" sz="800" dirty="0" smtClean="0"/>
              <a:t>.</a:t>
            </a:r>
            <a:endParaRPr lang="ru-RU" sz="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4643438" cy="68580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Основная задача этих кружков заключается в формировании у школьников практических трудовых навыков, творческой активности, в воспитании художественного вкуса. Занятия в кружках не только сочетают различные виды практической работы по изготовлению игрушек-сувениров, но и открывают детям прекрасный мир народного искусства, который несёт в себе многовековые представления о красоте и гармонии, что подчёркивает актуальность данной темы.              </a:t>
            </a:r>
          </a:p>
          <a:p>
            <a:pPr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     Самодельная игрушка из ткани и мехового лоскута всё чаще входит в разряд современных сувениров. Часто, украшая интерьер, игрушки, помимо декоративной, выполняют и декоративно - утилитарную функцию.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J:\ф\IMG_1391 (Копировать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0"/>
            <a:ext cx="4572000" cy="2857496"/>
          </a:xfrm>
          <a:prstGeom prst="rect">
            <a:avLst/>
          </a:prstGeom>
          <a:noFill/>
        </p:spPr>
      </p:pic>
      <p:pic>
        <p:nvPicPr>
          <p:cNvPr id="1027" name="Picture 3" descr="J:\ф\IMG_1354 (Копировать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62" y="2857496"/>
            <a:ext cx="3143272" cy="2538408"/>
          </a:xfrm>
          <a:prstGeom prst="rect">
            <a:avLst/>
          </a:prstGeom>
          <a:noFill/>
        </p:spPr>
      </p:pic>
      <p:pic>
        <p:nvPicPr>
          <p:cNvPr id="1029" name="Picture 5" descr="D:\ф шк\IMG_20180203_19221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43570" y="5413390"/>
            <a:ext cx="812593" cy="1444610"/>
          </a:xfrm>
          <a:prstGeom prst="rect">
            <a:avLst/>
          </a:prstGeom>
          <a:noFill/>
        </p:spPr>
      </p:pic>
      <p:pic>
        <p:nvPicPr>
          <p:cNvPr id="1030" name="Picture 6" descr="D:\ф шк\IMG_20180203_19225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3438" y="5421303"/>
            <a:ext cx="808142" cy="1436697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-285784" y="4786322"/>
            <a:ext cx="9644130" cy="2071678"/>
          </a:xfrm>
        </p:spPr>
        <p:txBody>
          <a:bodyPr>
            <a:normAutofit fontScale="47500" lnSpcReduction="20000"/>
          </a:bodyPr>
          <a:lstStyle/>
          <a:p>
            <a:pPr>
              <a:buNone/>
            </a:pPr>
            <a:r>
              <a:rPr lang="ru-RU" dirty="0" smtClean="0"/>
              <a:t>     </a:t>
            </a:r>
            <a:r>
              <a:rPr lang="ru-RU" sz="3300" dirty="0" smtClean="0">
                <a:latin typeface="Times New Roman" pitchFamily="18" charset="0"/>
                <a:cs typeface="Times New Roman" pitchFamily="18" charset="0"/>
              </a:rPr>
              <a:t>Для создания ситуации успеха, побуждения к деятельности, формирования школьника как личности, формирования учебной мотивации на уроках можно осуществлять через обучение новым видам декоративно – прикладного искусства. Хорошо известно, что ничто так не привлекает внимания и не стимулирует работу ума, как удивительное. Поэтому мною используются такие приемы, которые стимулируют внутренние ресурсы – процессы, лежащие в основе интереса.</a:t>
            </a:r>
          </a:p>
          <a:p>
            <a:pPr>
              <a:buNone/>
            </a:pPr>
            <a:r>
              <a:rPr lang="ru-RU" sz="33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«Удивляй»</a:t>
            </a:r>
          </a:p>
          <a:p>
            <a:pPr>
              <a:buNone/>
            </a:pPr>
            <a:r>
              <a:rPr lang="ru-RU" sz="3300" dirty="0" smtClean="0">
                <a:latin typeface="Times New Roman" pitchFamily="18" charset="0"/>
                <a:cs typeface="Times New Roman" pitchFamily="18" charset="0"/>
              </a:rPr>
              <a:t>     Суть этого приема состоит в том, чтобы привлечь интерес к предстоящей работе чем-то необычным, загадочным, проблемным, побуждая всех учащихся вовлечься в работу с первых минут урока.</a:t>
            </a:r>
          </a:p>
          <a:p>
            <a:endParaRPr lang="ru-RU" dirty="0"/>
          </a:p>
        </p:txBody>
      </p:sp>
      <p:pic>
        <p:nvPicPr>
          <p:cNvPr id="4098" name="Picture 2" descr="C:\Users\Silver\Desktop\Фот школа\фффффф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0"/>
            <a:ext cx="8715436" cy="4714884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15338" y="274638"/>
            <a:ext cx="471462" cy="654032"/>
          </a:xfrm>
        </p:spPr>
        <p:txBody>
          <a:bodyPr>
            <a:normAutofit/>
          </a:bodyPr>
          <a:lstStyle/>
          <a:p>
            <a:r>
              <a:rPr lang="ru-RU" sz="800" dirty="0" smtClean="0"/>
              <a:t>.</a:t>
            </a:r>
            <a:endParaRPr lang="ru-RU" sz="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4214810" cy="68580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«Разминка для ума»</a:t>
            </a:r>
            <a:endParaRPr lang="ru-RU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Начиная кружковое занятие, рассматриваем с детьми, журналы с изображением мягких игрушек,  тем самым учащиеся выбирают самостоятельно предстоящую работу  (Разбираем  чертежи деталей,  графические рисунки, последовательность работы).</a:t>
            </a:r>
          </a:p>
          <a:p>
            <a:pPr>
              <a:buNone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Методическая ценность приема:</a:t>
            </a:r>
          </a:p>
          <a:p>
            <a:pPr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активное включение в работу каждого;</a:t>
            </a:r>
          </a:p>
          <a:p>
            <a:pPr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развитие логического и критического мышления;</a:t>
            </a:r>
          </a:p>
          <a:p>
            <a:pPr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систематизация знаний и умений.</a:t>
            </a:r>
          </a:p>
          <a:p>
            <a:endParaRPr lang="ru-RU" dirty="0"/>
          </a:p>
        </p:txBody>
      </p:sp>
      <p:pic>
        <p:nvPicPr>
          <p:cNvPr id="4" name="Рисунок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2066" y="214290"/>
            <a:ext cx="3892422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00496" y="3071810"/>
            <a:ext cx="1368425" cy="36004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6" name="Picture 16" descr="C:\Documents and Settings\User\Рабочий стол\Демидко Т Н\001 рисунки\dep_4848676-Children-reading-a-book_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857884" y="3857628"/>
            <a:ext cx="2786062" cy="2414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«Групповая работа и работа в паре</a:t>
            </a:r>
            <a:r>
              <a:rPr lang="ru-RU" sz="3200" b="1" dirty="0" smtClean="0">
                <a:solidFill>
                  <a:srgbClr val="FF0000"/>
                </a:solidFill>
              </a:rPr>
              <a:t>»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142984"/>
            <a:ext cx="4214810" cy="571501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В своей практике использую групповую работу и работу в паре. При этом снижается уровень тревожности, таким образом, происходит сдвиг в оценке своей деятельности со способностей на усилия, формируется чувство самоуважения. Групповая форма работы позволяет активизировать познавательную деятельность учащихся, продуктивное, творческое усвоение знаний и умений, создавая положительный эмоциональный фон через активный диалог, анализ проблемных ситуаций, деловые игры, мозговой штурм.</a:t>
            </a:r>
          </a:p>
          <a:p>
            <a:endParaRPr lang="ru-RU" dirty="0"/>
          </a:p>
        </p:txBody>
      </p:sp>
      <p:pic>
        <p:nvPicPr>
          <p:cNvPr id="4099" name="Picture 3" descr="D:\Новая папка\Фото школа\Новая папка (2)\69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57818" y="1571612"/>
            <a:ext cx="2357454" cy="25624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J:\фот -я\36-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14744" y="3429000"/>
            <a:ext cx="5429256" cy="3429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H="1">
            <a:off x="500034" y="274638"/>
            <a:ext cx="785818" cy="582594"/>
          </a:xfrm>
        </p:spPr>
        <p:txBody>
          <a:bodyPr>
            <a:normAutofit/>
          </a:bodyPr>
          <a:lstStyle/>
          <a:p>
            <a:r>
              <a:rPr lang="ru-RU" sz="800" dirty="0" smtClean="0"/>
              <a:t>.</a:t>
            </a:r>
            <a:endParaRPr lang="ru-RU" sz="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2714620"/>
            <a:ext cx="3714744" cy="4143380"/>
          </a:xfrm>
        </p:spPr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Участие в конкурсах, открытых мероприятиях, пошиве костюмов, защите творческих проектов, изготовлении изделий себе и своим близким, проведении экскурсий способствуют правильной оценке учащихся выполнения своей работы, исправлению недостатков, развитию желания выполнять работу как можно лучше, приобщает детей к народному творчеству.</a:t>
            </a:r>
          </a:p>
          <a:p>
            <a:pPr>
              <a:buNone/>
            </a:pPr>
            <a:r>
              <a:rPr lang="ru-RU" dirty="0" smtClean="0"/>
              <a:t> </a:t>
            </a:r>
          </a:p>
          <a:p>
            <a:endParaRPr lang="ru-RU" dirty="0"/>
          </a:p>
        </p:txBody>
      </p:sp>
      <p:pic>
        <p:nvPicPr>
          <p:cNvPr id="2050" name="Picture 2" descr="J:\Новая папка\IMG_3886 (Копировать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14290"/>
            <a:ext cx="3500462" cy="2357454"/>
          </a:xfrm>
          <a:prstGeom prst="rect">
            <a:avLst/>
          </a:prstGeom>
          <a:noFill/>
        </p:spPr>
      </p:pic>
      <p:pic>
        <p:nvPicPr>
          <p:cNvPr id="3074" name="Picture 2" descr="J:\Родительское соб Фото\IMG_1509 (Копировать).jpg"/>
          <p:cNvPicPr>
            <a:picLocks noChangeAspect="1" noChangeArrowheads="1"/>
          </p:cNvPicPr>
          <p:nvPr/>
        </p:nvPicPr>
        <p:blipFill>
          <a:blip r:embed="rId4" cstate="print"/>
          <a:srcRect l="14742" t="31863" r="37346" b="7355"/>
          <a:stretch>
            <a:fillRect/>
          </a:stretch>
        </p:blipFill>
        <p:spPr bwMode="auto">
          <a:xfrm>
            <a:off x="3929058" y="214290"/>
            <a:ext cx="1857388" cy="157163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714348" y="0"/>
            <a:ext cx="7772400" cy="857256"/>
          </a:xfrm>
          <a:noFill/>
        </p:spPr>
        <p:txBody>
          <a:bodyPr>
            <a:normAutofit/>
          </a:bodyPr>
          <a:lstStyle/>
          <a:p>
            <a:r>
              <a:rPr lang="ru-RU" altLang="ru-RU" sz="3200" b="1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«Каждый учит каждого»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idx="1"/>
          </p:nvPr>
        </p:nvSpPr>
        <p:spPr>
          <a:xfrm>
            <a:off x="-1" y="714356"/>
            <a:ext cx="3071803" cy="5857915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80000"/>
              </a:lnSpc>
              <a:buNone/>
            </a:pPr>
            <a:r>
              <a:rPr lang="ru-RU" altLang="ru-RU" sz="2000" dirty="0" smtClean="0">
                <a:latin typeface="Times New Roman" pitchFamily="18" charset="0"/>
                <a:cs typeface="Times New Roman" pitchFamily="18" charset="0"/>
              </a:rPr>
              <a:t>Этот метод использую при изготовлении  новой  поделки. Суть его состоит в том, что учащиеся учат друг друга в парах сменного состава. </a:t>
            </a:r>
          </a:p>
          <a:p>
            <a:pPr>
              <a:lnSpc>
                <a:spcPct val="80000"/>
              </a:lnSpc>
              <a:buNone/>
            </a:pPr>
            <a:r>
              <a:rPr lang="ru-RU" altLang="ru-RU" sz="2000" dirty="0" smtClean="0">
                <a:latin typeface="Times New Roman" pitchFamily="18" charset="0"/>
                <a:cs typeface="Times New Roman" pitchFamily="18" charset="0"/>
              </a:rPr>
              <a:t>Обучение друг друга — это один из самых, на мой взгляд, эффективных способов усвоить информацию по изготовлению поделки. Таким образом, данный метод инициирует интерес, побуждает задавать дополнительные вопросы, дает возможность ученикам принимать активное участие в процессе изготовления и обмениваться своими знаниями с одноклассниками.</a:t>
            </a:r>
          </a:p>
        </p:txBody>
      </p:sp>
      <p:pic>
        <p:nvPicPr>
          <p:cNvPr id="5" name="Picture 2" descr="J:\метод день (20.03.2019)\IMG_1351 (Копировать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24038" y="4176717"/>
            <a:ext cx="4019962" cy="2681283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2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1" grpId="0" build="allAtOnce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28586" cy="439718"/>
          </a:xfrm>
        </p:spPr>
        <p:txBody>
          <a:bodyPr>
            <a:normAutofit/>
          </a:bodyPr>
          <a:lstStyle/>
          <a:p>
            <a:r>
              <a:rPr lang="ru-RU" sz="800" dirty="0" smtClean="0"/>
              <a:t>.</a:t>
            </a:r>
            <a:endParaRPr lang="ru-RU" sz="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600200"/>
            <a:ext cx="4714876" cy="5257800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Продуманное оформление мастерской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(стенды с поделками, методическая литература, журналы по рукоделию) обеспеченные всем необходимым рабочие места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наличие наглядных пособий, раздаточного материала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– все это имеет большое значение для успеха обучения. 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Приветливый тон учителя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создает доброжелательную атмосферу, психологически подготавливает учащегося к работе, 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чистота и порядок в мастерской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служат воспитанию собранности, аккуратности, дисциплинированности, формирует хороший вкус, а главное -вызывает 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желание учиться, делать красивые вещи своими руками.</a:t>
            </a:r>
          </a:p>
          <a:p>
            <a:endParaRPr lang="ru-RU" dirty="0"/>
          </a:p>
        </p:txBody>
      </p:sp>
      <p:pic>
        <p:nvPicPr>
          <p:cNvPr id="4099" name="Picture 3" descr="J:\фот -я\37-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00562" y="0"/>
            <a:ext cx="4643438" cy="2643182"/>
          </a:xfrm>
          <a:prstGeom prst="rect">
            <a:avLst/>
          </a:prstGeom>
          <a:noFill/>
        </p:spPr>
      </p:pic>
      <p:pic>
        <p:nvPicPr>
          <p:cNvPr id="2050" name="Picture 2" descr="J:\Фотографии\IMG_20190315_084125.jpg"/>
          <p:cNvPicPr>
            <a:picLocks noChangeAspect="1" noChangeArrowheads="1"/>
          </p:cNvPicPr>
          <p:nvPr/>
        </p:nvPicPr>
        <p:blipFill>
          <a:blip r:embed="rId3" cstate="print"/>
          <a:srcRect l="23661" t="2382" r="2678"/>
          <a:stretch>
            <a:fillRect/>
          </a:stretch>
        </p:blipFill>
        <p:spPr bwMode="auto">
          <a:xfrm>
            <a:off x="500034" y="1"/>
            <a:ext cx="2714644" cy="1571612"/>
          </a:xfrm>
          <a:prstGeom prst="rect">
            <a:avLst/>
          </a:prstGeom>
          <a:noFill/>
        </p:spPr>
      </p:pic>
      <p:pic>
        <p:nvPicPr>
          <p:cNvPr id="5122" name="Picture 2" descr="J:\Фото\IMG_20190319_145948.jpg"/>
          <p:cNvPicPr>
            <a:picLocks noChangeAspect="1" noChangeArrowheads="1"/>
          </p:cNvPicPr>
          <p:nvPr/>
        </p:nvPicPr>
        <p:blipFill>
          <a:blip r:embed="rId4" cstate="print"/>
          <a:srcRect t="2174" r="10769"/>
          <a:stretch>
            <a:fillRect/>
          </a:stretch>
        </p:blipFill>
        <p:spPr bwMode="auto">
          <a:xfrm>
            <a:off x="4500562" y="3071810"/>
            <a:ext cx="4429156" cy="3500462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J:\Новая папка\IMG_3858 (Копировать).jpg"/>
          <p:cNvPicPr/>
          <p:nvPr/>
        </p:nvPicPr>
        <p:blipFill>
          <a:blip r:embed="rId2" cstate="print"/>
          <a:srcRect l="25307" t="8660" r="19834" b="1852"/>
          <a:stretch>
            <a:fillRect/>
          </a:stretch>
        </p:blipFill>
        <p:spPr bwMode="auto">
          <a:xfrm>
            <a:off x="0" y="0"/>
            <a:ext cx="2714612" cy="3071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85776" cy="725470"/>
          </a:xfrm>
        </p:spPr>
        <p:txBody>
          <a:bodyPr>
            <a:normAutofit/>
          </a:bodyPr>
          <a:lstStyle/>
          <a:p>
            <a:r>
              <a:rPr lang="ru-RU" sz="800" dirty="0" smtClean="0"/>
              <a:t>.</a:t>
            </a:r>
            <a:endParaRPr lang="ru-RU" sz="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71736" y="0"/>
            <a:ext cx="3643338" cy="385762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Успех окрыляет, пробуждает желание узнавать новое, выполнять более сложную работу. При этом всегда нужно помнить, что любая деятельность ребенка нуждается в оценке, награде, поощрении, особенно это важно по отношению к слабому ученику. Следует хвалить его за каждую удачу. </a:t>
            </a:r>
          </a:p>
          <a:p>
            <a:endParaRPr lang="ru-RU" dirty="0"/>
          </a:p>
        </p:txBody>
      </p:sp>
      <p:pic>
        <p:nvPicPr>
          <p:cNvPr id="5" name="Рисунок 4" descr="J:\Новая папка\IMG_3883 (Копировать).jpg"/>
          <p:cNvPicPr/>
          <p:nvPr/>
        </p:nvPicPr>
        <p:blipFill>
          <a:blip r:embed="rId3" cstate="print"/>
          <a:srcRect l="28651" t="13803" r="30911" b="1133"/>
          <a:stretch>
            <a:fillRect/>
          </a:stretch>
        </p:blipFill>
        <p:spPr bwMode="auto">
          <a:xfrm>
            <a:off x="6286512" y="0"/>
            <a:ext cx="2857488" cy="335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J:\Новая папка\IMG_3884 (Копировать).jpg"/>
          <p:cNvPicPr/>
          <p:nvPr/>
        </p:nvPicPr>
        <p:blipFill>
          <a:blip r:embed="rId4" cstate="print"/>
          <a:srcRect l="28722" t="14103" r="31238"/>
          <a:stretch>
            <a:fillRect/>
          </a:stretch>
        </p:blipFill>
        <p:spPr bwMode="auto">
          <a:xfrm>
            <a:off x="0" y="3214686"/>
            <a:ext cx="2714612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J:\ф\IMG_3744 (Копировать).jpg"/>
          <p:cNvPicPr>
            <a:picLocks noChangeAspect="1" noChangeArrowheads="1"/>
          </p:cNvPicPr>
          <p:nvPr/>
        </p:nvPicPr>
        <p:blipFill>
          <a:blip r:embed="rId5" cstate="print"/>
          <a:srcRect l="31347" t="19582" r="34693"/>
          <a:stretch>
            <a:fillRect/>
          </a:stretch>
        </p:blipFill>
        <p:spPr bwMode="auto">
          <a:xfrm>
            <a:off x="2857488" y="4000504"/>
            <a:ext cx="1492568" cy="2357454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Documents and Settings\User\Рабочий стол\Демидко Т Н\001 рисунки\сова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935663" y="2286000"/>
            <a:ext cx="3208337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>
              <a:defRPr/>
            </a:pPr>
            <a:r>
              <a:rPr sz="240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Monotype Corsiva" pitchFamily="66" charset="0"/>
              </a:rPr>
              <a:t>Какими же качествами должен обладать учитель, чтобы его отношения с учащимися содействовали появлению и проявлению интереса к предмету?</a:t>
            </a:r>
            <a:endParaRPr lang="ru-RU" sz="24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latin typeface="Monotype Corsiva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313" y="1600200"/>
            <a:ext cx="8929687" cy="4525963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Эрудиция учителя, умение последовательно усложнять познавательные задачи.</a:t>
            </a:r>
          </a:p>
          <a:p>
            <a:pPr eaLnBrk="1" hangingPunct="1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Увлечённость предметом.</a:t>
            </a:r>
          </a:p>
          <a:p>
            <a:pPr eaLnBrk="1" hangingPunct="1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Любовь к работе.</a:t>
            </a:r>
          </a:p>
          <a:p>
            <a:pPr eaLnBrk="1" hangingPunct="1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Доброжелательное отношение к учащимся.</a:t>
            </a:r>
          </a:p>
          <a:p>
            <a:pPr eaLnBrk="1" hangingPunct="1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Вера в ученика, в его познавательные силы (Педагогический оптимизм).</a:t>
            </a:r>
          </a:p>
          <a:p>
            <a:pPr eaLnBrk="1" hangingPunct="1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Стремление к максимальной гибкости.</a:t>
            </a:r>
          </a:p>
          <a:p>
            <a:pPr eaLnBrk="1" hangingPunct="1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Способность к сопереживанию, сочувствию, восприимчивость к потребностям учащихся.</a:t>
            </a:r>
          </a:p>
          <a:p>
            <a:pPr eaLnBrk="1" hangingPunct="1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Умение придать личностную окраску преподаванию.</a:t>
            </a:r>
          </a:p>
          <a:p>
            <a:pPr eaLnBrk="1" hangingPunct="1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Владение стилем доверительного (неформального) общения </a:t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 учащимися.</a:t>
            </a:r>
          </a:p>
          <a:p>
            <a:pPr eaLnBrk="1" hangingPunct="1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Эмоциональная уравновешенность, уверенность в себе, жизнерадостность.</a:t>
            </a:r>
          </a:p>
          <a:p>
            <a:pPr eaLnBrk="1" hangingPunct="1"/>
            <a:endParaRPr lang="ru-RU" sz="2000" dirty="0" smtClean="0"/>
          </a:p>
          <a:p>
            <a:pPr eaLnBrk="1" hangingPunct="1"/>
            <a:endParaRPr lang="ru-RU" sz="2000" dirty="0" smtClean="0">
              <a:latin typeface="Monotype Corsiva" pitchFamily="66" charset="0"/>
            </a:endParaRPr>
          </a:p>
        </p:txBody>
      </p:sp>
      <p:sp>
        <p:nvSpPr>
          <p:cNvPr id="5" name="Стрелка вправо 4"/>
          <p:cNvSpPr/>
          <p:nvPr/>
        </p:nvSpPr>
        <p:spPr>
          <a:xfrm>
            <a:off x="8358188" y="6429375"/>
            <a:ext cx="642937" cy="2857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286256"/>
            <a:ext cx="8229600" cy="1571636"/>
          </a:xfrm>
        </p:spPr>
        <p:txBody>
          <a:bodyPr>
            <a:normAutofit/>
          </a:bodyPr>
          <a:lstStyle/>
          <a:p>
            <a:r>
              <a:rPr lang="ru-RU" sz="800" dirty="0" smtClean="0"/>
              <a:t>.</a:t>
            </a:r>
            <a:endParaRPr lang="ru-RU" sz="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57167"/>
            <a:ext cx="8229600" cy="242889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Программный материал швейного дела требует усидчивости, терпения, разнообразной деятельности, к тому же достаточно сложен для некоторых учащихся, т.к. изучается технология пошива одежды, свойства тканей, устройство швейных машин, обучение планированию, анализу действий и их результатов. Трудности в овладении знаниями, умениями и навыками приводят к равнодушному отношению к урокам швейного дела.</a:t>
            </a:r>
          </a:p>
          <a:p>
            <a:endParaRPr lang="ru-RU" sz="1800" dirty="0"/>
          </a:p>
        </p:txBody>
      </p:sp>
      <p:pic>
        <p:nvPicPr>
          <p:cNvPr id="4" name="Рисунок 1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763" y="2786058"/>
            <a:ext cx="3813175" cy="3929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 descr="j034336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72125" y="4071938"/>
            <a:ext cx="3298825" cy="256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04955" y="2967335"/>
            <a:ext cx="3934089" cy="175432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54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СПАСИБО </a:t>
            </a:r>
          </a:p>
          <a:p>
            <a:pPr algn="ctr">
              <a:defRPr/>
            </a:pPr>
            <a:r>
              <a:rPr lang="ru-RU" sz="54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за внимание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82726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Литература</a:t>
            </a:r>
            <a:br>
              <a:rPr lang="ru-RU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</a:br>
            <a:endParaRPr lang="ru-RU" dirty="0">
              <a:solidFill>
                <a:srgbClr val="00B0F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1714488"/>
            <a:ext cx="8329642" cy="4857784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Пашков А.Г., </a:t>
            </a:r>
            <a:r>
              <a:rPr lang="ru-RU" sz="2400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Гонеев</a:t>
            </a:r>
            <a:r>
              <a:rPr lang="ru-RU" sz="2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А.Д. Педагогические основы социальной реабилитации детей с ограниченными возможностями. - Курск, 2001. – 234с.</a:t>
            </a:r>
            <a:endParaRPr lang="ru-RU" sz="240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endParaRPr lang="ru-RU" sz="2400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2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Профессиональная и трудовая ориентация детей с ограниченными возможностями. Методические рекомендации. - М., 2006.</a:t>
            </a:r>
          </a:p>
          <a:p>
            <a:pPr lvl="0"/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10836" y="347730"/>
            <a:ext cx="2933165" cy="3103808"/>
          </a:xfrm>
        </p:spPr>
        <p:txBody>
          <a:bodyPr>
            <a:noAutofit/>
          </a:bodyPr>
          <a:lstStyle/>
          <a:p>
            <a:pPr algn="ctr">
              <a:spcBef>
                <a:spcPts val="0"/>
              </a:spcBef>
            </a:pPr>
            <a:r>
              <a:rPr lang="ru-RU" altLang="ru-RU" sz="4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4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4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4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4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Второе </a:t>
            </a:r>
            <a:r>
              <a:rPr lang="ru-RU" altLang="ru-RU" sz="24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дыхание школы - </a:t>
            </a:r>
            <a:r>
              <a:rPr lang="ru-RU" altLang="ru-RU" sz="24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жизнь </a:t>
            </a:r>
            <a:r>
              <a:rPr lang="ru-RU" altLang="ru-RU" sz="24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 уроков…</a:t>
            </a:r>
            <a:endParaRPr lang="ru-RU" sz="2400" b="0" i="0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0006" y="927280"/>
            <a:ext cx="4810259" cy="4662152"/>
          </a:xfrm>
          <a:ln>
            <a:solidFill>
              <a:schemeClr val="accent1"/>
            </a:solidFill>
          </a:ln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 flipV="1">
            <a:off x="6285276" y="6857999"/>
            <a:ext cx="572740" cy="45719"/>
          </a:xfrm>
        </p:spPr>
        <p:txBody>
          <a:bodyPr>
            <a:normAutofit fontScale="25000" lnSpcReduction="20000"/>
          </a:bodyPr>
          <a:lstStyle/>
          <a:p>
            <a:pPr marL="0" indent="0" algn="l" defTabSz="914400">
              <a:spcBef>
                <a:spcPts val="1200"/>
              </a:spcBef>
              <a:buNone/>
            </a:pPr>
            <a:endParaRPr lang="ru-RU" sz="1800" b="0" i="0" dirty="0">
              <a:solidFill>
                <a:srgbClr val="7EA131">
                  <a:lumMod val="50000"/>
                </a:srgbClr>
              </a:solidFill>
              <a:latin typeface="Cambr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2809403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Рисунок 5"/>
          <p:cNvSpPr>
            <a:spLocks noGrp="1"/>
          </p:cNvSpPr>
          <p:nvPr>
            <p:ph type="pic" idx="1"/>
          </p:nvPr>
        </p:nvSpPr>
        <p:spPr>
          <a:xfrm>
            <a:off x="357158" y="2000240"/>
            <a:ext cx="2071702" cy="714380"/>
          </a:xfrm>
        </p:spPr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214942" y="214290"/>
            <a:ext cx="3929058" cy="5576910"/>
          </a:xfrm>
        </p:spPr>
        <p:txBody>
          <a:bodyPr>
            <a:no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Главной проблемой образования является ослабление мотивации к обучению. Именно внеурочная деятельность способствует развитию стремления к творчеству и в первую очередь у детей с низкой мотивацией. Ни для кого не секрет, что детям легче усваивать учебный материал в нестандартной обстановке. Именно внеурочная деятельность способствует развитию коллективного творчества, формирует коммуникативные навыки, чувство ответственности, умения свободно мыслить, преодолевать барьер при обучении на уроке, создает условия для сотрудничества.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C:\Users\Silver\Desktop\телфот\IMG_20191106_1153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14290"/>
            <a:ext cx="4286280" cy="3071834"/>
          </a:xfrm>
          <a:prstGeom prst="rect">
            <a:avLst/>
          </a:prstGeom>
          <a:noFill/>
        </p:spPr>
      </p:pic>
      <p:pic>
        <p:nvPicPr>
          <p:cNvPr id="1028" name="Picture 4" descr="C:\Users\Silver\Desktop\телфот\IMG_20191106_1504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3643314"/>
            <a:ext cx="4492656" cy="300039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8"/>
          <p:cNvSpPr>
            <a:spLocks noGrp="1"/>
          </p:cNvSpPr>
          <p:nvPr>
            <p:ph type="ctrTitle"/>
          </p:nvPr>
        </p:nvSpPr>
        <p:spPr>
          <a:xfrm>
            <a:off x="214282" y="1"/>
            <a:ext cx="5786479" cy="4429131"/>
          </a:xfrm>
        </p:spPr>
        <p:txBody>
          <a:bodyPr>
            <a:normAutofit/>
          </a:bodyPr>
          <a:lstStyle/>
          <a:p>
            <a:pPr algn="l"/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Внеурочная деятельность является составной частью учебно-воспитательного процесса и одной из форм организации свободного времени обучающихся с умственной отсталостью. В программе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«Я среди людей»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реализуемой в нашей школе,  спланированы тематические классные часы, игровые мероприятия, викторины и другие формы организации внеурочной деятельности, которые затрагивают основные исторические события, знания основных обязанностей и прав гражданина, знания истории и ценностей семьи, профессии родителей. 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 descr="C:\Users\Silver\Desktop\телфот\IMG_20191127_1040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4071942"/>
            <a:ext cx="4286280" cy="2786058"/>
          </a:xfrm>
          <a:prstGeom prst="rect">
            <a:avLst/>
          </a:prstGeom>
          <a:noFill/>
        </p:spPr>
      </p:pic>
      <p:pic>
        <p:nvPicPr>
          <p:cNvPr id="2052" name="Picture 4" descr="C:\Users\Silver\Desktop\Фот школа\фото Кубок дружбы 2019\IMG_1628 (Копировать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29322" y="0"/>
            <a:ext cx="3019412" cy="2071678"/>
          </a:xfrm>
          <a:prstGeom prst="rect">
            <a:avLst/>
          </a:prstGeom>
          <a:noFill/>
        </p:spPr>
      </p:pic>
      <p:pic>
        <p:nvPicPr>
          <p:cNvPr id="2054" name="Picture 6" descr="C:\Users\Silver\Desktop\Фот школа\фф\IMG_20181214_10083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00760" y="2285992"/>
            <a:ext cx="2794084" cy="1571672"/>
          </a:xfrm>
          <a:prstGeom prst="rect">
            <a:avLst/>
          </a:prstGeom>
          <a:noFill/>
        </p:spPr>
      </p:pic>
      <p:pic>
        <p:nvPicPr>
          <p:cNvPr id="6146" name="Picture 2" descr="D:\ф шк\IMG_9820 (Копировать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000504"/>
            <a:ext cx="4500562" cy="285749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Прямоугольник 1"/>
          <p:cNvSpPr>
            <a:spLocks noChangeArrowheads="1"/>
          </p:cNvSpPr>
          <p:nvPr/>
        </p:nvSpPr>
        <p:spPr bwMode="auto">
          <a:xfrm>
            <a:off x="3143240" y="0"/>
            <a:ext cx="6000760" cy="587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15000"/>
              </a:lnSpc>
              <a:spcBef>
                <a:spcPts val="225"/>
              </a:spcBef>
              <a:spcAft>
                <a:spcPts val="225"/>
              </a:spcAft>
            </a:pPr>
            <a:r>
              <a:rPr lang="ru-RU" altLang="ru-RU" sz="2800" b="1" dirty="0">
                <a:solidFill>
                  <a:srgbClr val="006600"/>
                </a:solidFill>
                <a:cs typeface="Times New Roman" panose="02020603050405020304" pitchFamily="18" charset="0"/>
              </a:rPr>
              <a:t>Цель внеурочной деятельности:</a:t>
            </a:r>
            <a:r>
              <a:rPr lang="ru-RU" altLang="ru-RU" sz="2800" dirty="0">
                <a:solidFill>
                  <a:srgbClr val="006600"/>
                </a:solidFill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Прямоугольник 2"/>
          <p:cNvSpPr>
            <a:spLocks noChangeArrowheads="1"/>
          </p:cNvSpPr>
          <p:nvPr/>
        </p:nvSpPr>
        <p:spPr bwMode="auto">
          <a:xfrm>
            <a:off x="5786446" y="571480"/>
            <a:ext cx="3357554" cy="313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8100" indent="330200" eaLnBrk="0" hangingPunct="0">
              <a:defRPr kumimoji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dirty="0" smtClean="0">
                <a:cs typeface="Times New Roman" panose="02020603050405020304" pitchFamily="18" charset="0"/>
              </a:rPr>
              <a:t>Создание </a:t>
            </a:r>
            <a:r>
              <a:rPr lang="ru-RU" altLang="ru-RU" dirty="0">
                <a:cs typeface="Times New Roman" panose="02020603050405020304" pitchFamily="18" charset="0"/>
              </a:rPr>
              <a:t>условий для </a:t>
            </a:r>
            <a:r>
              <a:rPr lang="ru-RU" altLang="ru-RU">
                <a:cs typeface="Times New Roman" panose="02020603050405020304" pitchFamily="18" charset="0"/>
              </a:rPr>
              <a:t>реализации </a:t>
            </a:r>
            <a:r>
              <a:rPr lang="ru-RU" altLang="ru-RU" smtClean="0">
                <a:cs typeface="Times New Roman" panose="02020603050405020304" pitchFamily="18" charset="0"/>
              </a:rPr>
              <a:t> подростками </a:t>
            </a:r>
            <a:r>
              <a:rPr lang="ru-RU" altLang="ru-RU" dirty="0">
                <a:cs typeface="Times New Roman" panose="02020603050405020304" pitchFamily="18" charset="0"/>
              </a:rPr>
              <a:t>своих потребностей, интересов, способностей в тех областях познавательной, социальной, культурной жизнедеятельности, которые не могут быть реализованы в процессе учебных занятий и в рамках основных образовательных дисциплин.</a:t>
            </a:r>
            <a:endParaRPr lang="ru-RU" altLang="ru-RU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5" descr="C:\Users\Silver\Desktop\Фот школа\фото Кубок дружбы 2019\IMG_1792 (Копировать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4071943"/>
            <a:ext cx="4071966" cy="2786058"/>
          </a:xfrm>
          <a:prstGeom prst="rect">
            <a:avLst/>
          </a:prstGeom>
          <a:noFill/>
        </p:spPr>
      </p:pic>
      <p:pic>
        <p:nvPicPr>
          <p:cNvPr id="3074" name="Picture 2" descr="C:\Users\Silver\Desktop\Фот школа\школа\IMG_20180315_11365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4071942"/>
            <a:ext cx="4143403" cy="2786058"/>
          </a:xfrm>
          <a:prstGeom prst="rect">
            <a:avLst/>
          </a:prstGeom>
          <a:noFill/>
        </p:spPr>
      </p:pic>
      <p:pic>
        <p:nvPicPr>
          <p:cNvPr id="2" name="Picture 2" descr="J:\Фотографии\IMG-9679cdac388fc6d55802dfac3a462ed6-V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"/>
            <a:ext cx="2500298" cy="3786190"/>
          </a:xfrm>
          <a:prstGeom prst="rect">
            <a:avLst/>
          </a:prstGeom>
          <a:noFill/>
        </p:spPr>
      </p:pic>
      <p:pic>
        <p:nvPicPr>
          <p:cNvPr id="7170" name="Picture 2" descr="C:\Users\Silver\AppData\Local\Temp\Rar$DIa0.918\IMG_4754 (Копировать).jpg"/>
          <p:cNvPicPr>
            <a:picLocks noChangeAspect="1" noChangeArrowheads="1"/>
          </p:cNvPicPr>
          <p:nvPr/>
        </p:nvPicPr>
        <p:blipFill>
          <a:blip r:embed="rId5" cstate="print"/>
          <a:srcRect l="14815" t="5553" r="12962"/>
          <a:stretch>
            <a:fillRect/>
          </a:stretch>
        </p:blipFill>
        <p:spPr bwMode="auto">
          <a:xfrm>
            <a:off x="2643174" y="857232"/>
            <a:ext cx="3071834" cy="278731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2453694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Направления воспитательной работы: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/>
              <a:t> 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25000" lnSpcReduction="20000"/>
          </a:bodyPr>
          <a:lstStyle/>
          <a:p>
            <a:pPr lvl="0">
              <a:lnSpc>
                <a:spcPct val="120000"/>
              </a:lnSpc>
            </a:pPr>
            <a:r>
              <a:rPr lang="ru-RU" sz="9600" dirty="0" smtClean="0">
                <a:latin typeface="Times New Roman" pitchFamily="18" charset="0"/>
                <a:cs typeface="Times New Roman" pitchFamily="18" charset="0"/>
              </a:rPr>
              <a:t>Гражданско-патриотическое воспитание</a:t>
            </a:r>
          </a:p>
          <a:p>
            <a:pPr lvl="0">
              <a:lnSpc>
                <a:spcPct val="120000"/>
              </a:lnSpc>
            </a:pPr>
            <a:r>
              <a:rPr lang="ru-RU" sz="9600" dirty="0" smtClean="0">
                <a:latin typeface="Times New Roman" pitchFamily="18" charset="0"/>
                <a:cs typeface="Times New Roman" pitchFamily="18" charset="0"/>
              </a:rPr>
              <a:t>Нравственное и духовное воспитание</a:t>
            </a:r>
          </a:p>
          <a:p>
            <a:pPr lvl="0">
              <a:lnSpc>
                <a:spcPct val="120000"/>
              </a:lnSpc>
            </a:pPr>
            <a:r>
              <a:rPr lang="ru-RU" sz="9600" dirty="0" smtClean="0">
                <a:latin typeface="Times New Roman" pitchFamily="18" charset="0"/>
                <a:cs typeface="Times New Roman" pitchFamily="18" charset="0"/>
              </a:rPr>
              <a:t>Воспитание положительного отношения к труду и творчеству</a:t>
            </a:r>
          </a:p>
          <a:p>
            <a:pPr lvl="0">
              <a:lnSpc>
                <a:spcPct val="120000"/>
              </a:lnSpc>
            </a:pPr>
            <a:r>
              <a:rPr lang="ru-RU" sz="9600" dirty="0" smtClean="0">
                <a:latin typeface="Times New Roman" pitchFamily="18" charset="0"/>
                <a:cs typeface="Times New Roman" pitchFamily="18" charset="0"/>
              </a:rPr>
              <a:t>Интеллектуальное воспитание</a:t>
            </a:r>
          </a:p>
          <a:p>
            <a:pPr lvl="0">
              <a:lnSpc>
                <a:spcPct val="120000"/>
              </a:lnSpc>
            </a:pPr>
            <a:r>
              <a:rPr lang="ru-RU" sz="9600" dirty="0" smtClean="0">
                <a:latin typeface="Times New Roman" pitchFamily="18" charset="0"/>
                <a:cs typeface="Times New Roman" pitchFamily="18" charset="0"/>
              </a:rPr>
              <a:t>Здоровьесберегающее  воспитание</a:t>
            </a:r>
          </a:p>
          <a:p>
            <a:pPr lvl="0">
              <a:lnSpc>
                <a:spcPct val="120000"/>
              </a:lnSpc>
            </a:pPr>
            <a:r>
              <a:rPr lang="ru-RU" sz="9600" dirty="0" smtClean="0">
                <a:latin typeface="Times New Roman" pitchFamily="18" charset="0"/>
                <a:cs typeface="Times New Roman" pitchFamily="18" charset="0"/>
              </a:rPr>
              <a:t>Социокультурное и медиакультурное воспитание</a:t>
            </a:r>
          </a:p>
          <a:p>
            <a:pPr lvl="0">
              <a:lnSpc>
                <a:spcPct val="120000"/>
              </a:lnSpc>
            </a:pPr>
            <a:r>
              <a:rPr lang="ru-RU" sz="9600" dirty="0" smtClean="0">
                <a:latin typeface="Times New Roman" pitchFamily="18" charset="0"/>
                <a:cs typeface="Times New Roman" pitchFamily="18" charset="0"/>
              </a:rPr>
              <a:t>Культуротворческое и эстетическое воспитание</a:t>
            </a:r>
          </a:p>
          <a:p>
            <a:pPr lvl="0">
              <a:lnSpc>
                <a:spcPct val="120000"/>
              </a:lnSpc>
            </a:pPr>
            <a:r>
              <a:rPr lang="ru-RU" sz="9600" dirty="0" smtClean="0">
                <a:latin typeface="Times New Roman" pitchFamily="18" charset="0"/>
                <a:cs typeface="Times New Roman" pitchFamily="18" charset="0"/>
              </a:rPr>
              <a:t>Правовое и культура безопасности</a:t>
            </a:r>
          </a:p>
          <a:p>
            <a:pPr lvl="0">
              <a:lnSpc>
                <a:spcPct val="120000"/>
              </a:lnSpc>
            </a:pPr>
            <a:r>
              <a:rPr lang="ru-RU" sz="9600" dirty="0" smtClean="0">
                <a:latin typeface="Times New Roman" pitchFamily="18" charset="0"/>
                <a:cs typeface="Times New Roman" pitchFamily="18" charset="0"/>
              </a:rPr>
              <a:t>Воспитание семейных ценностей</a:t>
            </a:r>
          </a:p>
          <a:p>
            <a:pPr lvl="0">
              <a:lnSpc>
                <a:spcPct val="120000"/>
              </a:lnSpc>
            </a:pPr>
            <a:r>
              <a:rPr lang="ru-RU" sz="9600" dirty="0" smtClean="0">
                <a:latin typeface="Times New Roman" pitchFamily="18" charset="0"/>
                <a:cs typeface="Times New Roman" pitchFamily="18" charset="0"/>
              </a:rPr>
              <a:t>Формирование коммуникативной культуры</a:t>
            </a:r>
          </a:p>
          <a:p>
            <a:pPr lvl="0">
              <a:lnSpc>
                <a:spcPct val="120000"/>
              </a:lnSpc>
            </a:pPr>
            <a:r>
              <a:rPr lang="ru-RU" sz="9600" dirty="0" smtClean="0">
                <a:latin typeface="Times New Roman" pitchFamily="18" charset="0"/>
                <a:cs typeface="Times New Roman" pitchFamily="18" charset="0"/>
              </a:rPr>
              <a:t>Экологическое воспитание</a:t>
            </a:r>
          </a:p>
          <a:p>
            <a:pPr>
              <a:lnSpc>
                <a:spcPct val="120000"/>
              </a:lnSpc>
              <a:buNone/>
            </a:pPr>
            <a:r>
              <a:rPr lang="ru-RU" sz="9600" b="1" dirty="0" smtClean="0">
                <a:latin typeface="Times New Roman" pitchFamily="18" charset="0"/>
                <a:cs typeface="Times New Roman" pitchFamily="18" charset="0"/>
              </a:rPr>
              <a:t> </a:t>
            </a:r>
            <a:endParaRPr lang="ru-RU" sz="96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Прямоугольник 1"/>
          <p:cNvSpPr>
            <a:spLocks noChangeArrowheads="1"/>
          </p:cNvSpPr>
          <p:nvPr/>
        </p:nvSpPr>
        <p:spPr bwMode="auto">
          <a:xfrm>
            <a:off x="6286512" y="1857364"/>
            <a:ext cx="2857488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altLang="ru-RU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</a:t>
            </a:r>
            <a:endParaRPr lang="ru-RU" altLang="ru-RU" sz="2800" b="1" dirty="0" smtClean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altLang="ru-RU" sz="28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внеурочной деятельности.</a:t>
            </a:r>
            <a:endParaRPr lang="ru-RU" altLang="ru-RU" sz="2800" b="1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86366" y="4500570"/>
            <a:ext cx="8654603" cy="224676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47675" algn="just">
              <a:defRPr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Занятия внеурочной деятельностью значительно отличаются от классно-урочных и</a:t>
            </a:r>
            <a:r>
              <a:rPr lang="ru-RU" sz="2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требуют от педагогов владения современными технологиями воспитания: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технологией диалога, педагогических ситуаций, игровыми технологиями.  Педагог, включая детей в деятельность, оказывает им педагогическую поддержку в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развитии интереса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к учёбе, творчеству, занятиям физической культурой. </a:t>
            </a:r>
          </a:p>
          <a:p>
            <a:pPr algn="just">
              <a:defRPr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Помогает им планировать свои достижения, добиваться их осуществления.</a:t>
            </a:r>
            <a:endParaRPr lang="ru-RU" sz="2000" dirty="0"/>
          </a:p>
        </p:txBody>
      </p:sp>
      <p:pic>
        <p:nvPicPr>
          <p:cNvPr id="5122" name="Picture 2" descr="C:\Users\Silver\Desktop\Фот школа\фото школа\3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0" y="0"/>
            <a:ext cx="6572264" cy="450057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5356710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864</TotalTime>
  <Words>1736</Words>
  <Application>Microsoft Office PowerPoint</Application>
  <PresentationFormat>Экран (4:3)</PresentationFormat>
  <Paragraphs>187</Paragraphs>
  <Slides>31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Тема Office</vt:lpstr>
      <vt:lpstr>Слайд 1</vt:lpstr>
      <vt:lpstr>Всё другое в школе становится реальным и достижимым лишь тогда, когда человеку хочется учиться, когда в учении – в том, что он ходит в школу, читает, пишет, познаёт, - он чувствует радость и обретает человеческую гордость.                              В.А. Сухомлинский</vt:lpstr>
      <vt:lpstr>.</vt:lpstr>
      <vt:lpstr>  Второе дыхание школы - жизнь после уроков…</vt:lpstr>
      <vt:lpstr>Слайд 5</vt:lpstr>
      <vt:lpstr> Внеурочная деятельность является составной частью учебно-воспитательного процесса и одной из форм организации свободного времени обучающихся с умственной отсталостью. В программе «Я среди людей», реализуемой в нашей школе,  спланированы тематические классные часы, игровые мероприятия, викторины и другие формы организации внеурочной деятельности, которые затрагивают основные исторические события, знания основных обязанностей и прав гражданина, знания истории и ценностей семьи, профессии родителей.  </vt:lpstr>
      <vt:lpstr>Слайд 7</vt:lpstr>
      <vt:lpstr>  Направления воспитательной работы:   </vt:lpstr>
      <vt:lpstr>Слайд 9</vt:lpstr>
      <vt:lpstr>.</vt:lpstr>
      <vt:lpstr>Обогащение внеурочной жизни школьников - путь к успеху каждого.</vt:lpstr>
      <vt:lpstr>.</vt:lpstr>
      <vt:lpstr>Мотивация на каждом этапе кружкового занятия </vt:lpstr>
      <vt:lpstr>Слайд 14</vt:lpstr>
      <vt:lpstr>Слайд 15</vt:lpstr>
      <vt:lpstr>Слайд 16</vt:lpstr>
      <vt:lpstr>Слайд 17</vt:lpstr>
      <vt:lpstr>Слайд 18</vt:lpstr>
      <vt:lpstr>Слайд 19</vt:lpstr>
      <vt:lpstr>.</vt:lpstr>
      <vt:lpstr>.</vt:lpstr>
      <vt:lpstr>Слайд 22</vt:lpstr>
      <vt:lpstr>.</vt:lpstr>
      <vt:lpstr>«Групповая работа и работа в паре»</vt:lpstr>
      <vt:lpstr>.</vt:lpstr>
      <vt:lpstr>«Каждый учит каждого»</vt:lpstr>
      <vt:lpstr>.</vt:lpstr>
      <vt:lpstr>.</vt:lpstr>
      <vt:lpstr>Какими же качествами должен обладать учитель, чтобы его отношения с учащимися содействовали появлению и проявлению интереса к предмету?</vt:lpstr>
      <vt:lpstr>Слайд 30</vt:lpstr>
      <vt:lpstr>Литература </vt:lpstr>
    </vt:vector>
  </TitlesOfParts>
  <Company>Image&amp;Matros™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Image&amp;Matros™</dc:creator>
  <cp:lastModifiedBy>Silver</cp:lastModifiedBy>
  <cp:revision>172</cp:revision>
  <dcterms:created xsi:type="dcterms:W3CDTF">2013-12-07T04:53:32Z</dcterms:created>
  <dcterms:modified xsi:type="dcterms:W3CDTF">2020-02-20T02:18:15Z</dcterms:modified>
</cp:coreProperties>
</file>