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65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6858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91440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Скажи курению </a:t>
            </a:r>
          </a:p>
          <a:p>
            <a:pPr algn="ctr"/>
            <a: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НЕТ</a:t>
            </a:r>
            <a: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!</a:t>
            </a:r>
          </a:p>
          <a:p>
            <a:pPr algn="r"/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Ученик 11 класса МАОУ СОШ с. </a:t>
            </a:r>
            <a:r>
              <a:rPr lang="ru-RU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Окунёво</a:t>
            </a: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</a:p>
          <a:p>
            <a:pPr algn="r"/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ЗОЛОТУХИН АЛЕКСЕЙ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red_kureniya-2.jpg"/>
          <p:cNvPicPr>
            <a:picLocks noChangeAspect="1"/>
          </p:cNvPicPr>
          <p:nvPr/>
        </p:nvPicPr>
        <p:blipFill>
          <a:blip r:embed="rId2" cstate="print"/>
          <a:srcRect b="66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79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вреде курения для окружающих становится все больше данных. В результате пассивного курения ежегодно умирают от рака легких 3 тыс. человек, от болезней сердца – до 62 тыс. 2,7 тыс. детей погибают по этой же причине.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_800x532.JPG"/>
          <p:cNvPicPr>
            <a:picLocks noChangeAspect="1"/>
          </p:cNvPicPr>
          <p:nvPr/>
        </p:nvPicPr>
        <p:blipFill>
          <a:blip r:embed="rId2" cstate="print"/>
          <a:srcRect l="17000" t="13910" r="13000" b="13910"/>
          <a:stretch>
            <a:fillRect/>
          </a:stretch>
        </p:blipFill>
        <p:spPr>
          <a:xfrm>
            <a:off x="0" y="0"/>
            <a:ext cx="5257800" cy="3605349"/>
          </a:xfrm>
          <a:prstGeom prst="rect">
            <a:avLst/>
          </a:prstGeom>
        </p:spPr>
      </p:pic>
      <p:pic>
        <p:nvPicPr>
          <p:cNvPr id="5" name="Рисунок 4" descr="004 kyrit vredit.jpg"/>
          <p:cNvPicPr>
            <a:picLocks noChangeAspect="1"/>
          </p:cNvPicPr>
          <p:nvPr/>
        </p:nvPicPr>
        <p:blipFill>
          <a:blip r:embed="rId3" cstate="print"/>
          <a:srcRect r="1429" b="15372"/>
          <a:stretch>
            <a:fillRect/>
          </a:stretch>
        </p:blipFill>
        <p:spPr>
          <a:xfrm>
            <a:off x="0" y="3657599"/>
            <a:ext cx="5257800" cy="3200401"/>
          </a:xfrm>
          <a:prstGeom prst="rect">
            <a:avLst/>
          </a:prstGeom>
        </p:spPr>
      </p:pic>
      <p:pic>
        <p:nvPicPr>
          <p:cNvPr id="6" name="Рисунок 5" descr="008 serd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0"/>
            <a:ext cx="3886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urenie_vo_vremya_beremennosti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2743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6600" y="0"/>
            <a:ext cx="586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«Всякий курильщик должен знать и понимать, что он отравляет не только себя, но и других.»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Н. Семашко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" y="15240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52401"/>
            <a:ext cx="7696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25400" cmpd="sng">
                  <a:gradFill flip="none" rotWithShape="1">
                    <a:gsLst>
                      <a:gs pos="0">
                        <a:srgbClr val="FBEAC7"/>
                      </a:gs>
                      <a:gs pos="17999">
                        <a:srgbClr val="FEE7F2"/>
                      </a:gs>
                      <a:gs pos="36000">
                        <a:srgbClr val="FAC77D"/>
                      </a:gs>
                      <a:gs pos="61000">
                        <a:srgbClr val="FBA97D"/>
                      </a:gs>
                      <a:gs pos="82001">
                        <a:srgbClr val="FBD49C"/>
                      </a:gs>
                      <a:gs pos="100000">
                        <a:srgbClr val="FEE7F2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prstDash val="solid"/>
                </a:ln>
                <a:gradFill flip="none" rotWithShape="1">
                  <a:gsLst>
                    <a:gs pos="5500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sx="99000" sy="99000" algn="tl" rotWithShape="0">
                    <a:prstClr val="black"/>
                  </a:outerShdw>
                </a:effectLst>
                <a:latin typeface="Cambria Math" pitchFamily="18" charset="0"/>
                <a:ea typeface="Cambria Math" pitchFamily="18" charset="0"/>
              </a:rPr>
              <a:t>В табачном дыме содержится более </a:t>
            </a:r>
            <a:r>
              <a:rPr lang="ru-RU" sz="3200" u="sng" dirty="0" smtClean="0">
                <a:ln w="25400" cmpd="sng">
                  <a:gradFill flip="none" rotWithShape="1">
                    <a:gsLst>
                      <a:gs pos="0">
                        <a:srgbClr val="FBEAC7"/>
                      </a:gs>
                      <a:gs pos="17999">
                        <a:srgbClr val="FEE7F2"/>
                      </a:gs>
                      <a:gs pos="36000">
                        <a:srgbClr val="FAC77D"/>
                      </a:gs>
                      <a:gs pos="61000">
                        <a:srgbClr val="FBA97D"/>
                      </a:gs>
                      <a:gs pos="82001">
                        <a:srgbClr val="FBD49C"/>
                      </a:gs>
                      <a:gs pos="100000">
                        <a:srgbClr val="FEE7F2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prstDash val="solid"/>
                </a:ln>
                <a:gradFill flip="none" rotWithShape="1">
                  <a:gsLst>
                    <a:gs pos="5500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sx="99000" sy="99000" algn="tl" rotWithShape="0">
                    <a:prstClr val="black"/>
                  </a:outerShdw>
                </a:effectLst>
                <a:latin typeface="Cambria Math" pitchFamily="18" charset="0"/>
                <a:ea typeface="Cambria Math" pitchFamily="18" charset="0"/>
              </a:rPr>
              <a:t>4000 </a:t>
            </a:r>
            <a:r>
              <a:rPr lang="ru-RU" sz="3200" dirty="0" smtClean="0">
                <a:ln w="25400" cmpd="sng">
                  <a:gradFill flip="none" rotWithShape="1">
                    <a:gsLst>
                      <a:gs pos="0">
                        <a:srgbClr val="FBEAC7"/>
                      </a:gs>
                      <a:gs pos="17999">
                        <a:srgbClr val="FEE7F2"/>
                      </a:gs>
                      <a:gs pos="36000">
                        <a:srgbClr val="FAC77D"/>
                      </a:gs>
                      <a:gs pos="61000">
                        <a:srgbClr val="FBA97D"/>
                      </a:gs>
                      <a:gs pos="82001">
                        <a:srgbClr val="FBD49C"/>
                      </a:gs>
                      <a:gs pos="100000">
                        <a:srgbClr val="FEE7F2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prstDash val="solid"/>
                </a:ln>
                <a:gradFill flip="none" rotWithShape="1">
                  <a:gsLst>
                    <a:gs pos="5500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sx="99000" sy="99000" algn="tl" rotWithShape="0">
                    <a:prstClr val="black"/>
                  </a:outerShdw>
                </a:effectLst>
                <a:latin typeface="Cambria Math" pitchFamily="18" charset="0"/>
                <a:ea typeface="Cambria Math" pitchFamily="18" charset="0"/>
              </a:rPr>
              <a:t>химических соединений, из них более </a:t>
            </a:r>
            <a:r>
              <a:rPr lang="ru-RU" sz="3200" u="sng" dirty="0" smtClean="0">
                <a:ln w="25400" cmpd="sng">
                  <a:gradFill flip="none" rotWithShape="1">
                    <a:gsLst>
                      <a:gs pos="0">
                        <a:srgbClr val="FBEAC7"/>
                      </a:gs>
                      <a:gs pos="17999">
                        <a:srgbClr val="FEE7F2"/>
                      </a:gs>
                      <a:gs pos="36000">
                        <a:srgbClr val="FAC77D"/>
                      </a:gs>
                      <a:gs pos="61000">
                        <a:srgbClr val="FBA97D"/>
                      </a:gs>
                      <a:gs pos="82001">
                        <a:srgbClr val="FBD49C"/>
                      </a:gs>
                      <a:gs pos="100000">
                        <a:srgbClr val="FEE7F2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prstDash val="solid"/>
                </a:ln>
                <a:gradFill flip="none" rotWithShape="1">
                  <a:gsLst>
                    <a:gs pos="5500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sx="99000" sy="99000" algn="tl" rotWithShape="0">
                    <a:prstClr val="black"/>
                  </a:outerShdw>
                </a:effectLst>
                <a:latin typeface="Cambria Math" pitchFamily="18" charset="0"/>
                <a:ea typeface="Cambria Math" pitchFamily="18" charset="0"/>
              </a:rPr>
              <a:t>40 </a:t>
            </a:r>
            <a:r>
              <a:rPr lang="ru-RU" sz="3200" dirty="0" smtClean="0">
                <a:ln w="25400" cmpd="sng">
                  <a:gradFill flip="none" rotWithShape="1">
                    <a:gsLst>
                      <a:gs pos="0">
                        <a:srgbClr val="FBEAC7"/>
                      </a:gs>
                      <a:gs pos="17999">
                        <a:srgbClr val="FEE7F2"/>
                      </a:gs>
                      <a:gs pos="36000">
                        <a:srgbClr val="FAC77D"/>
                      </a:gs>
                      <a:gs pos="61000">
                        <a:srgbClr val="FBA97D"/>
                      </a:gs>
                      <a:gs pos="82001">
                        <a:srgbClr val="FBD49C"/>
                      </a:gs>
                      <a:gs pos="100000">
                        <a:srgbClr val="FEE7F2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prstDash val="solid"/>
                </a:ln>
                <a:gradFill flip="none" rotWithShape="1">
                  <a:gsLst>
                    <a:gs pos="5500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sx="99000" sy="99000" algn="tl" rotWithShape="0">
                    <a:prstClr val="black"/>
                  </a:outerShdw>
                </a:effectLst>
                <a:latin typeface="Cambria Math" pitchFamily="18" charset="0"/>
                <a:ea typeface="Cambria Math" pitchFamily="18" charset="0"/>
              </a:rPr>
              <a:t>особо опасны, так как вызывают рак, а так же несколько сотен </a:t>
            </a:r>
            <a:r>
              <a:rPr lang="ru-RU" sz="3200" dirty="0" err="1" smtClean="0">
                <a:ln w="25400" cmpd="sng">
                  <a:gradFill flip="none" rotWithShape="1">
                    <a:gsLst>
                      <a:gs pos="0">
                        <a:srgbClr val="FBEAC7"/>
                      </a:gs>
                      <a:gs pos="17999">
                        <a:srgbClr val="FEE7F2"/>
                      </a:gs>
                      <a:gs pos="36000">
                        <a:srgbClr val="FAC77D"/>
                      </a:gs>
                      <a:gs pos="61000">
                        <a:srgbClr val="FBA97D"/>
                      </a:gs>
                      <a:gs pos="82001">
                        <a:srgbClr val="FBD49C"/>
                      </a:gs>
                      <a:gs pos="100000">
                        <a:srgbClr val="FEE7F2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prstDash val="solid"/>
                </a:ln>
                <a:gradFill flip="none" rotWithShape="1">
                  <a:gsLst>
                    <a:gs pos="5500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sx="99000" sy="99000" algn="tl" rotWithShape="0">
                    <a:prstClr val="black"/>
                  </a:outerShdw>
                </a:effectLst>
                <a:latin typeface="Cambria Math" pitchFamily="18" charset="0"/>
                <a:ea typeface="Cambria Math" pitchFamily="18" charset="0"/>
              </a:rPr>
              <a:t>ядов:никотин</a:t>
            </a:r>
            <a:r>
              <a:rPr lang="ru-RU" sz="3200" dirty="0" smtClean="0">
                <a:ln w="25400" cmpd="sng">
                  <a:gradFill flip="none" rotWithShape="1">
                    <a:gsLst>
                      <a:gs pos="0">
                        <a:srgbClr val="FBEAC7"/>
                      </a:gs>
                      <a:gs pos="17999">
                        <a:srgbClr val="FEE7F2"/>
                      </a:gs>
                      <a:gs pos="36000">
                        <a:srgbClr val="FAC77D"/>
                      </a:gs>
                      <a:gs pos="61000">
                        <a:srgbClr val="FBA97D"/>
                      </a:gs>
                      <a:gs pos="82001">
                        <a:srgbClr val="FBD49C"/>
                      </a:gs>
                      <a:gs pos="100000">
                        <a:srgbClr val="FEE7F2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prstDash val="solid"/>
                </a:ln>
                <a:gradFill flip="none" rotWithShape="1">
                  <a:gsLst>
                    <a:gs pos="5500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sx="99000" sy="99000" algn="tl" rotWithShape="0">
                    <a:prstClr val="black"/>
                  </a:outerShdw>
                </a:effectLst>
                <a:latin typeface="Cambria Math" pitchFamily="18" charset="0"/>
                <a:ea typeface="Cambria Math" pitchFamily="18" charset="0"/>
              </a:rPr>
              <a:t>, </a:t>
            </a:r>
            <a:r>
              <a:rPr lang="ru-RU" sz="3200" dirty="0" err="1" smtClean="0">
                <a:ln w="25400" cmpd="sng">
                  <a:gradFill flip="none" rotWithShape="1">
                    <a:gsLst>
                      <a:gs pos="0">
                        <a:srgbClr val="FBEAC7"/>
                      </a:gs>
                      <a:gs pos="17999">
                        <a:srgbClr val="FEE7F2"/>
                      </a:gs>
                      <a:gs pos="36000">
                        <a:srgbClr val="FAC77D"/>
                      </a:gs>
                      <a:gs pos="61000">
                        <a:srgbClr val="FBA97D"/>
                      </a:gs>
                      <a:gs pos="82001">
                        <a:srgbClr val="FBD49C"/>
                      </a:gs>
                      <a:gs pos="100000">
                        <a:srgbClr val="FEE7F2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prstDash val="solid"/>
                </a:ln>
                <a:gradFill flip="none" rotWithShape="1">
                  <a:gsLst>
                    <a:gs pos="5500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sx="99000" sy="99000" algn="tl" rotWithShape="0">
                    <a:prstClr val="black"/>
                  </a:outerShdw>
                </a:effectLst>
                <a:latin typeface="Cambria Math" pitchFamily="18" charset="0"/>
                <a:ea typeface="Cambria Math" pitchFamily="18" charset="0"/>
              </a:rPr>
              <a:t>бензапирен</a:t>
            </a:r>
            <a:r>
              <a:rPr lang="ru-RU" sz="3200" dirty="0" smtClean="0">
                <a:ln w="25400" cmpd="sng">
                  <a:gradFill flip="none" rotWithShape="1">
                    <a:gsLst>
                      <a:gs pos="0">
                        <a:srgbClr val="FBEAC7"/>
                      </a:gs>
                      <a:gs pos="17999">
                        <a:srgbClr val="FEE7F2"/>
                      </a:gs>
                      <a:gs pos="36000">
                        <a:srgbClr val="FAC77D"/>
                      </a:gs>
                      <a:gs pos="61000">
                        <a:srgbClr val="FBA97D"/>
                      </a:gs>
                      <a:gs pos="82001">
                        <a:srgbClr val="FBD49C"/>
                      </a:gs>
                      <a:gs pos="100000">
                        <a:srgbClr val="FEE7F2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prstDash val="solid"/>
                </a:ln>
                <a:gradFill flip="none" rotWithShape="1">
                  <a:gsLst>
                    <a:gs pos="5500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sx="99000" sy="99000" algn="tl" rotWithShape="0">
                    <a:prstClr val="black"/>
                  </a:outerShdw>
                </a:effectLst>
                <a:latin typeface="Cambria Math" pitchFamily="18" charset="0"/>
                <a:ea typeface="Cambria Math" pitchFamily="18" charset="0"/>
              </a:rPr>
              <a:t>, цианид, мышьяк, формальдегид, углекислый газ, окись углерода, синильную кислоту и т.д. В сигаретном дыме присутствуют радиоактивные вещества: полоний, свинец, висмут. Никотин по своей ядовитости  равен синильной кислоте.</a:t>
            </a:r>
            <a:endParaRPr lang="ru-RU" sz="3200" dirty="0">
              <a:ln w="25400" cmpd="sng"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</a:ln>
              <a:gradFill flip="none" rotWithShape="1">
                <a:gsLst>
                  <a:gs pos="5500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8100" dir="2700000" sx="99000" sy="99000" algn="tl" rotWithShape="0">
                  <a:prstClr val="black"/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0623563_c318aa724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09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600200"/>
            <a:ext cx="693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Пачка сигарет в день – это около 500 рентген облучения за год! </a:t>
            </a:r>
            <a:endParaRPr lang="ru-RU" sz="4000" b="1" dirty="0">
              <a:ln w="19050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gkie_kurilshchika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054645" cy="4343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0600" y="4876800"/>
            <a:ext cx="731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Легкие курильщика со стажем – черная, гниющая масса.</a:t>
            </a:r>
            <a:endParaRPr lang="ru-RU" sz="4000" b="1" dirty="0">
              <a:ln w="19050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96000" cy="3055620"/>
          </a:xfrm>
          <a:prstGeom prst="rect">
            <a:avLst/>
          </a:prstGeom>
        </p:spPr>
      </p:pic>
      <p:pic>
        <p:nvPicPr>
          <p:cNvPr id="3" name="Рисунок 2" descr="3abb594d2746251dd6777dfcbc706818.jpg"/>
          <p:cNvPicPr>
            <a:picLocks noChangeAspect="1"/>
          </p:cNvPicPr>
          <p:nvPr/>
        </p:nvPicPr>
        <p:blipFill>
          <a:blip r:embed="rId3" cstate="print"/>
          <a:srcRect l="30000" r="29000"/>
          <a:stretch>
            <a:fillRect/>
          </a:stretch>
        </p:blipFill>
        <p:spPr>
          <a:xfrm>
            <a:off x="685800" y="3048000"/>
            <a:ext cx="3124200" cy="381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86200" y="3733800"/>
            <a:ext cx="495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Спустя некоторое время у курильщика </a:t>
            </a:r>
          </a:p>
          <a:p>
            <a:pPr algn="ctr"/>
            <a:r>
              <a:rPr lang="ru-RU" sz="2400" b="1" dirty="0" smtClean="0"/>
              <a:t>появляется - неприятный запах изо рта, желтеющие  зубы, воспаление горла, покраснение глаз от постоянного раздражения дыма.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3201" y="0"/>
            <a:ext cx="5380799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52400" y="0"/>
            <a:ext cx="6781800" cy="5180588"/>
            <a:chOff x="152400" y="0"/>
            <a:chExt cx="6781800" cy="51805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52400" y="0"/>
              <a:ext cx="67818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ln w="12700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Курение вызывает три основных заболевания: рак легких, хронический бронхит, коронарная болезнь</a:t>
              </a:r>
              <a:r>
                <a:rPr lang="ru-RU" sz="3200" dirty="0" smtClean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</a:rPr>
                <a:t>.</a:t>
              </a:r>
              <a:endParaRPr lang="ru-RU" sz="3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52400" y="2133600"/>
              <a:ext cx="662940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ln w="952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+mj-lt"/>
                </a:rPr>
                <a:t>Уже давно доказано, что табак является причиной смертности от рака легкого в 90 % всех случаев, от бронхита и эмфиземы в 75 % и от болезни сердца в примерно 25 % всех случаев.</a:t>
              </a:r>
              <a:endParaRPr lang="ru-RU" sz="3200" b="1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64.detailed.png"/>
          <p:cNvPicPr>
            <a:picLocks noChangeAspect="1"/>
          </p:cNvPicPr>
          <p:nvPr/>
        </p:nvPicPr>
        <p:blipFill>
          <a:blip r:embed="rId2" cstate="print"/>
          <a:srcRect l="38750"/>
          <a:stretch>
            <a:fillRect/>
          </a:stretch>
        </p:blipFill>
        <p:spPr>
          <a:xfrm>
            <a:off x="762000" y="0"/>
            <a:ext cx="8382000" cy="67996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Курение наносит страшный </a:t>
            </a:r>
            <a:r>
              <a:rPr lang="ru-RU" sz="3200" b="1" dirty="0" err="1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вред.Курящие</a:t>
            </a:r>
            <a:r>
              <a:rPr lang="ru-RU" sz="3200" b="1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в 13 раз чаще заболевают стенокардией, в 12 раз – инфарктом миокарда, в 10 раз – язвой желудка и в 30 раз — раком легких. </a:t>
            </a:r>
            <a:br>
              <a:rPr lang="ru-RU" sz="3200" b="1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</a:rPr>
            </a:br>
            <a:r>
              <a:rPr lang="ru-RU" sz="3200" b="1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Нет такого органа, который бы не поражался табаком: почки и мочевой пузырь, половые железы и кровеносные сосуды, головной мозг и печень.</a:t>
            </a:r>
            <a:br>
              <a:rPr lang="ru-RU" sz="3200" b="1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</a:rPr>
            </a:br>
            <a:r>
              <a:rPr lang="ru-RU" sz="3200" b="1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Смертельная доза для взрослого человека содержится в одной пачке сигарет, если ее выкурить сразу, а для подростков — полпачки.</a:t>
            </a:r>
            <a:endParaRPr lang="ru-RU" sz="2800" b="1" dirty="0">
              <a:ln w="1905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ac61.jpg"/>
          <p:cNvPicPr>
            <a:picLocks noChangeAspect="1"/>
          </p:cNvPicPr>
          <p:nvPr/>
        </p:nvPicPr>
        <p:blipFill>
          <a:blip r:embed="rId2" cstate="print"/>
          <a:srcRect r="3896" b="3896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 женщины курение особенно вредно, так при первой затяжке першит в горле, увеличивается частота сердечных сокращений, появляется противный привкус во рту, появляется кашель, головокружение, тошнота и возможна рвота. </a:t>
            </a:r>
            <a:endParaRPr lang="ru-RU" sz="2800" b="1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95897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Из-за вреда курения у женщин повышается частота воспалительных заболеваний, что приводит к бесплодию. 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7779_379418835485370_551387078_n.jpg"/>
          <p:cNvPicPr>
            <a:picLocks noChangeAspect="1"/>
          </p:cNvPicPr>
          <p:nvPr/>
        </p:nvPicPr>
        <p:blipFill>
          <a:blip r:embed="rId2" cstate="print"/>
          <a:srcRect r="22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438401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rgbClr val="C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Табак разрушает и тех, кто курит, и тех, кто рождается от курильщиков, и тех, кто находится рядом с курильщиками.</a:t>
            </a:r>
            <a:endParaRPr lang="ru-RU" sz="3600" b="1" dirty="0">
              <a:ln w="18415" cmpd="sng">
                <a:solidFill>
                  <a:srgbClr val="C0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251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37</cp:revision>
  <dcterms:modified xsi:type="dcterms:W3CDTF">2016-03-13T09:11:32Z</dcterms:modified>
</cp:coreProperties>
</file>