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71" r:id="rId2"/>
    <p:sldId id="289" r:id="rId3"/>
    <p:sldId id="286" r:id="rId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BC89EF96-8CEA-46FF-86C4-4CE0E7609802}" styleName="Светлый стиль 3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4555" autoAdjust="0"/>
    <p:restoredTop sz="79017" autoAdjust="0"/>
  </p:normalViewPr>
  <p:slideViewPr>
    <p:cSldViewPr>
      <p:cViewPr varScale="1">
        <p:scale>
          <a:sx n="91" d="100"/>
          <a:sy n="91" d="100"/>
        </p:scale>
        <p:origin x="-2250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E4052B-A4EF-4A2B-9286-EFD28D9300D9}" type="datetimeFigureOut">
              <a:rPr lang="ru-RU" smtClean="0"/>
              <a:pPr/>
              <a:t>30.05.2016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7FDAB5D-89EC-4803-BE4D-D216F3CFE38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392740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FF0000"/>
                </a:solidFill>
              </a:rPr>
              <a:t>В этом году используется шкала перевода баллов в оценку, установленная РОН, за исключением шкалы перевода баллов по предмету «Математика: Геометрия» в части</a:t>
            </a:r>
            <a:r>
              <a:rPr lang="ru-RU" baseline="0" dirty="0" smtClean="0">
                <a:solidFill>
                  <a:srgbClr val="FF0000"/>
                </a:solidFill>
              </a:rPr>
              <a:t> отметок «2» и «3»</a:t>
            </a:r>
            <a:r>
              <a:rPr lang="ru-RU" dirty="0" smtClean="0">
                <a:solidFill>
                  <a:srgbClr val="FF0000"/>
                </a:solidFill>
              </a:rPr>
              <a:t>.</a:t>
            </a:r>
          </a:p>
          <a:p>
            <a:r>
              <a:rPr lang="ru-RU" sz="1200" b="1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Шкала РОН пересчета суммарного балла за выполнение </a:t>
            </a:r>
            <a:endParaRPr lang="ru-RU" sz="1200" b="0" i="0" u="none" strike="noStrike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ru-RU" sz="1200" b="1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заданий, относящихся к разделу «Геометрия» </a:t>
            </a:r>
          </a:p>
          <a:p>
            <a:r>
              <a:rPr lang="ru-RU" sz="1200" b="1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«2» </a:t>
            </a:r>
            <a:r>
              <a:rPr lang="ru-RU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	</a:t>
            </a:r>
            <a:r>
              <a:rPr lang="ru-RU" sz="1200" b="1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«3» </a:t>
            </a:r>
            <a:r>
              <a:rPr lang="ru-RU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		</a:t>
            </a:r>
          </a:p>
          <a:p>
            <a:r>
              <a:rPr lang="ru-RU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0 – 2 	3 – 4 		</a:t>
            </a:r>
          </a:p>
          <a:p>
            <a:r>
              <a:rPr lang="ru-RU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	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FDAB5D-89EC-4803-BE4D-D216F3CFE38C}" type="slidenum">
              <a:rPr lang="ru-RU" smtClean="0"/>
              <a:pPr/>
              <a:t>2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1721654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511BFA-4442-4059-A642-9EA7EEA63FE3}" type="datetimeFigureOut">
              <a:rPr lang="ru-RU" smtClean="0"/>
              <a:pPr/>
              <a:t>30.05.2016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5F65C-4C6B-4008-A493-ED5347CD3D7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4052428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511BFA-4442-4059-A642-9EA7EEA63FE3}" type="datetimeFigureOut">
              <a:rPr lang="ru-RU" smtClean="0"/>
              <a:pPr/>
              <a:t>30.05.2016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5F65C-4C6B-4008-A493-ED5347CD3D7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8564965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511BFA-4442-4059-A642-9EA7EEA63FE3}" type="datetimeFigureOut">
              <a:rPr lang="ru-RU" smtClean="0"/>
              <a:pPr/>
              <a:t>30.05.2016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5F65C-4C6B-4008-A493-ED5347CD3D7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0648041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511BFA-4442-4059-A642-9EA7EEA63FE3}" type="datetimeFigureOut">
              <a:rPr lang="ru-RU" smtClean="0"/>
              <a:pPr/>
              <a:t>30.05.2016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5F65C-4C6B-4008-A493-ED5347CD3D7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319908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511BFA-4442-4059-A642-9EA7EEA63FE3}" type="datetimeFigureOut">
              <a:rPr lang="ru-RU" smtClean="0"/>
              <a:pPr/>
              <a:t>30.05.2016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5F65C-4C6B-4008-A493-ED5347CD3D7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3754264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511BFA-4442-4059-A642-9EA7EEA63FE3}" type="datetimeFigureOut">
              <a:rPr lang="ru-RU" smtClean="0"/>
              <a:pPr/>
              <a:t>30.05.2016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5F65C-4C6B-4008-A493-ED5347CD3D7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9743743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511BFA-4442-4059-A642-9EA7EEA63FE3}" type="datetimeFigureOut">
              <a:rPr lang="ru-RU" smtClean="0"/>
              <a:pPr/>
              <a:t>30.05.2016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5F65C-4C6B-4008-A493-ED5347CD3D7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5367082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511BFA-4442-4059-A642-9EA7EEA63FE3}" type="datetimeFigureOut">
              <a:rPr lang="ru-RU" smtClean="0"/>
              <a:pPr/>
              <a:t>30.05.2016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5F65C-4C6B-4008-A493-ED5347CD3D7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5602223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511BFA-4442-4059-A642-9EA7EEA63FE3}" type="datetimeFigureOut">
              <a:rPr lang="ru-RU" smtClean="0"/>
              <a:pPr/>
              <a:t>30.05.2016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5F65C-4C6B-4008-A493-ED5347CD3D7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8831089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511BFA-4442-4059-A642-9EA7EEA63FE3}" type="datetimeFigureOut">
              <a:rPr lang="ru-RU" smtClean="0"/>
              <a:pPr/>
              <a:t>30.05.2016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5F65C-4C6B-4008-A493-ED5347CD3D7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5887428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511BFA-4442-4059-A642-9EA7EEA63FE3}" type="datetimeFigureOut">
              <a:rPr lang="ru-RU" smtClean="0"/>
              <a:pPr/>
              <a:t>30.05.2016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5F65C-4C6B-4008-A493-ED5347CD3D7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4846488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511BFA-4442-4059-A642-9EA7EEA63FE3}" type="datetimeFigureOut">
              <a:rPr lang="ru-RU" smtClean="0"/>
              <a:pPr/>
              <a:t>30.05.2016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E5F65C-4C6B-4008-A493-ED5347CD3D7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4835712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012745" y="188640"/>
            <a:ext cx="677711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ru-RU" sz="2800" b="1" dirty="0">
                <a:solidFill>
                  <a:srgbClr val="C00000"/>
                </a:solidFill>
              </a:rPr>
              <a:t>Минимальные баллы ЕГЭ </a:t>
            </a:r>
            <a:endParaRPr lang="ru-RU" sz="2800" b="1" dirty="0" smtClean="0">
              <a:solidFill>
                <a:srgbClr val="C00000"/>
              </a:solidFill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4189268"/>
              </p:ext>
            </p:extLst>
          </p:nvPr>
        </p:nvGraphicFramePr>
        <p:xfrm>
          <a:off x="467544" y="1412776"/>
          <a:ext cx="8424935" cy="443509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700012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999503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999503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181231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544686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0"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tx1"/>
                          </a:solidFill>
                          <a:effectLst/>
                        </a:rPr>
                        <a:t>Предмет</a:t>
                      </a:r>
                      <a:endParaRPr lang="ru-RU" sz="18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Баллы 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ЕГЭ-2015 </a:t>
                      </a:r>
                      <a:endParaRPr lang="ru-RU" sz="1400" dirty="0" smtClean="0"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</a:rPr>
                        <a:t>и </a:t>
                      </a:r>
                      <a:r>
                        <a:rPr lang="ru-RU" sz="1400" dirty="0">
                          <a:effectLst/>
                        </a:rPr>
                        <a:t>ЕГЭ- 2016 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</a:rPr>
                        <a:t>Балл </a:t>
                      </a:r>
                      <a:endParaRPr lang="ru-RU" sz="1400" dirty="0"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ЕГЭ-2014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аттестат</a:t>
                      </a:r>
                      <a:endParaRPr lang="ru-RU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вуз</a:t>
                      </a:r>
                      <a:endParaRPr lang="ru-RU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аттестат</a:t>
                      </a:r>
                      <a:endParaRPr lang="ru-RU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вуз</a:t>
                      </a:r>
                      <a:endParaRPr lang="ru-RU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</a:rPr>
                        <a:t>Русский язык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24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36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24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36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</a:rPr>
                        <a:t>Математика </a:t>
                      </a:r>
                      <a:r>
                        <a:rPr lang="ru-RU" sz="1800" dirty="0" smtClean="0">
                          <a:solidFill>
                            <a:schemeClr val="tx1"/>
                          </a:solidFill>
                          <a:effectLst/>
                        </a:rPr>
                        <a:t>(профильный</a:t>
                      </a: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</a:rPr>
                        <a:t>)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27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27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20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27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</a:rPr>
                        <a:t>Математика (базовый)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3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-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</a:rPr>
                        <a:t>Физика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36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36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</a:rPr>
                        <a:t>Химия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36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36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</a:rPr>
                        <a:t>Информатика и ИКТ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40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40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</a:rPr>
                        <a:t>Биология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36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36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</a:rPr>
                        <a:t>История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32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32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</a:rPr>
                        <a:t>География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37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37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</a:rPr>
                        <a:t>Обществознание 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42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39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42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1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</a:rPr>
                        <a:t>Литература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32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32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1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</a:rPr>
                        <a:t>Иностранный язык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22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20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22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13"/>
                  </a:ext>
                </a:extLst>
              </a:tr>
            </a:tbl>
          </a:graphicData>
        </a:graphic>
      </p:graphicFrame>
      <p:pic>
        <p:nvPicPr>
          <p:cNvPr id="2050" name="Picture 2" descr="http://www.ege.edu.ru/common/upload/img/infogr/vybor4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4921" y="188640"/>
            <a:ext cx="1647825" cy="904876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Номер слайда 3"/>
          <p:cNvSpPr>
            <a:spLocks noGrp="1"/>
          </p:cNvSpPr>
          <p:nvPr>
            <p:ph type="sldNum" sz="quarter" idx="12"/>
          </p:nvPr>
        </p:nvSpPr>
        <p:spPr bwMode="auto">
          <a:xfrm>
            <a:off x="8778875" y="6492875"/>
            <a:ext cx="381000" cy="365125"/>
          </a:xfr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ru-RU" altLang="ru-RU" sz="1200" dirty="0" smtClean="0"/>
              <a:t>6</a:t>
            </a:r>
            <a:endParaRPr lang="ru-RU" altLang="ru-RU" sz="1200" dirty="0"/>
          </a:p>
        </p:txBody>
      </p:sp>
    </p:spTree>
    <p:extLst>
      <p:ext uri="{BB962C8B-B14F-4D97-AF65-F5344CB8AC3E}">
        <p14:creationId xmlns="" xmlns:p14="http://schemas.microsoft.com/office/powerpoint/2010/main" val="7433460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195736" y="143054"/>
            <a:ext cx="66247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ru-RU" sz="2800" b="1" dirty="0" smtClean="0">
                <a:solidFill>
                  <a:srgbClr val="C00000"/>
                </a:solidFill>
              </a:rPr>
              <a:t>Шкала перевода баллов ОГЭ в оценку</a:t>
            </a: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1026581524"/>
              </p:ext>
            </p:extLst>
          </p:nvPr>
        </p:nvGraphicFramePr>
        <p:xfrm>
          <a:off x="467545" y="692696"/>
          <a:ext cx="8208911" cy="593535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664295"/>
                <a:gridCol w="1066285"/>
                <a:gridCol w="1309979"/>
                <a:gridCol w="1127708"/>
                <a:gridCol w="1020322"/>
                <a:gridCol w="1020322"/>
              </a:tblGrid>
              <a:tr h="190939"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Предметы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Год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Оценка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9093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«2»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«3»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«4»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«5»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</a:tr>
              <a:tr h="190939">
                <a:tc rowSpan="2"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Русский язык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2015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0-12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13-24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25-33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34-39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</a:tr>
              <a:tr h="18528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2016</a:t>
                      </a:r>
                      <a:endParaRPr lang="ru-R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</a:rPr>
                        <a:t>0-14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</a:rPr>
                        <a:t>15-24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</a:rPr>
                        <a:t>25-33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</a:rPr>
                        <a:t>34-39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</a:tr>
              <a:tr h="190939">
                <a:tc rowSpan="2"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Математика: </a:t>
                      </a:r>
                      <a:r>
                        <a:rPr lang="ru-RU" sz="1800" dirty="0" smtClean="0">
                          <a:effectLst/>
                        </a:rPr>
                        <a:t>Алгебра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2015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</a:rPr>
                        <a:t>0-2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tx1"/>
                          </a:solidFill>
                          <a:effectLst/>
                        </a:rPr>
                        <a:t>3-11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</a:rPr>
                        <a:t>12-16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</a:rPr>
                        <a:t>17-23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</a:tr>
              <a:tr h="18528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2016</a:t>
                      </a:r>
                      <a:endParaRPr lang="ru-R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</a:rPr>
                        <a:t>0-4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</a:rPr>
                        <a:t>5-10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</a:rPr>
                        <a:t>11-15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</a:rPr>
                        <a:t>16-20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</a:tr>
              <a:tr h="190939">
                <a:tc rowSpan="2"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Математика: </a:t>
                      </a:r>
                      <a:r>
                        <a:rPr lang="ru-RU" sz="1800" dirty="0" smtClean="0">
                          <a:effectLst/>
                        </a:rPr>
                        <a:t>Геометрия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2015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</a:rPr>
                        <a:t>0-1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tx1"/>
                          </a:solidFill>
                          <a:effectLst/>
                        </a:rPr>
                        <a:t>2-4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</a:rPr>
                        <a:t>5-8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tx1"/>
                          </a:solidFill>
                          <a:effectLst/>
                        </a:rPr>
                        <a:t>9-15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</a:tr>
              <a:tr h="18528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B050"/>
                          </a:solidFill>
                          <a:effectLst/>
                        </a:rPr>
                        <a:t>2016</a:t>
                      </a:r>
                      <a:endParaRPr lang="ru-RU" sz="1400" b="1" dirty="0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rgbClr val="00B050"/>
                          </a:solidFill>
                          <a:effectLst/>
                        </a:rPr>
                        <a:t>0-1</a:t>
                      </a:r>
                      <a:endParaRPr lang="ru-RU" sz="1400" b="1" dirty="0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rgbClr val="00B050"/>
                          </a:solidFill>
                          <a:effectLst/>
                        </a:rPr>
                        <a:t>2-4</a:t>
                      </a:r>
                      <a:endParaRPr lang="ru-RU" sz="1400" b="1" dirty="0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chemeClr val="tx1"/>
                          </a:solidFill>
                          <a:effectLst/>
                        </a:rPr>
                        <a:t>5-7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</a:rPr>
                        <a:t>8-12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</a:tr>
              <a:tr h="190939">
                <a:tc rowSpan="2"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Физика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2015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</a:rPr>
                        <a:t>0-8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tx1"/>
                          </a:solidFill>
                          <a:effectLst/>
                        </a:rPr>
                        <a:t>9-18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tx1"/>
                          </a:solidFill>
                          <a:effectLst/>
                        </a:rPr>
                        <a:t>19-29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</a:rPr>
                        <a:t>30-40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</a:tr>
              <a:tr h="18528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2016</a:t>
                      </a:r>
                      <a:endParaRPr lang="ru-R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</a:rPr>
                        <a:t>0-9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</a:rPr>
                        <a:t>10-19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</a:rPr>
                        <a:t>20-30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</a:rPr>
                        <a:t>31-40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</a:tr>
              <a:tr h="190939">
                <a:tc rowSpan="2"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Химия 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2015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0-8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9-17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18-26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27-34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</a:tr>
              <a:tr h="18528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2016</a:t>
                      </a:r>
                      <a:endParaRPr lang="ru-R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0-8</a:t>
                      </a:r>
                      <a:endParaRPr lang="ru-R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9-17</a:t>
                      </a:r>
                      <a:endParaRPr lang="ru-R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18-26</a:t>
                      </a:r>
                      <a:endParaRPr lang="ru-R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27-34</a:t>
                      </a:r>
                      <a:endParaRPr lang="ru-R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</a:tr>
              <a:tr h="190939">
                <a:tc rowSpan="2"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Биология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2015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0-12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13-25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26-36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37-46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</a:tr>
              <a:tr h="18528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2016</a:t>
                      </a:r>
                      <a:endParaRPr lang="ru-R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0-12</a:t>
                      </a:r>
                      <a:endParaRPr lang="ru-R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13-25</a:t>
                      </a:r>
                      <a:endParaRPr lang="ru-R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26-36</a:t>
                      </a:r>
                      <a:endParaRPr lang="ru-R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37-46</a:t>
                      </a:r>
                      <a:endParaRPr lang="ru-R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</a:tr>
              <a:tr h="190939">
                <a:tc rowSpan="2"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География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2015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0-11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12-19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20-26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27-32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</a:tr>
              <a:tr h="18528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2016</a:t>
                      </a:r>
                      <a:endParaRPr lang="ru-R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0-11</a:t>
                      </a:r>
                      <a:endParaRPr lang="ru-R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12-19</a:t>
                      </a:r>
                      <a:endParaRPr lang="ru-R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20-26</a:t>
                      </a:r>
                      <a:endParaRPr lang="ru-R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27-32</a:t>
                      </a:r>
                      <a:endParaRPr lang="ru-R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</a:tr>
              <a:tr h="190939">
                <a:tc rowSpan="2"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Обществознание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2015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0-14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15-24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25-33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34-39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</a:tr>
              <a:tr h="18528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2016</a:t>
                      </a:r>
                      <a:endParaRPr lang="ru-R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0-14</a:t>
                      </a:r>
                      <a:endParaRPr lang="ru-R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15-24</a:t>
                      </a:r>
                      <a:endParaRPr lang="ru-R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25-33</a:t>
                      </a:r>
                      <a:endParaRPr lang="ru-R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34-39</a:t>
                      </a:r>
                      <a:endParaRPr lang="ru-R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</a:tr>
              <a:tr h="190939">
                <a:tc rowSpan="2"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История 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2015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0-12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13-23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24-34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35-44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</a:tr>
              <a:tr h="18528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2016</a:t>
                      </a:r>
                      <a:endParaRPr lang="ru-R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0-12</a:t>
                      </a:r>
                      <a:endParaRPr lang="ru-R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13-23</a:t>
                      </a:r>
                      <a:endParaRPr lang="ru-R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24-34</a:t>
                      </a:r>
                      <a:endParaRPr lang="ru-R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35-44</a:t>
                      </a:r>
                      <a:endParaRPr lang="ru-R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</a:tr>
              <a:tr h="190939">
                <a:tc rowSpan="2"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Литература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2015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0-6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7-13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14-18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19-23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</a:tr>
              <a:tr h="18528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2016</a:t>
                      </a:r>
                      <a:endParaRPr lang="ru-R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0-6</a:t>
                      </a:r>
                      <a:endParaRPr lang="ru-R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7-13</a:t>
                      </a:r>
                      <a:endParaRPr lang="ru-R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14-18</a:t>
                      </a:r>
                      <a:endParaRPr lang="ru-R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19-23</a:t>
                      </a:r>
                      <a:endParaRPr lang="ru-R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</a:tr>
              <a:tr h="190939">
                <a:tc rowSpan="2"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Информатика и ИКТ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2015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0-4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5-11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12-17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18-22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</a:tr>
              <a:tr h="18528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2016</a:t>
                      </a:r>
                      <a:endParaRPr lang="ru-R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0-4</a:t>
                      </a:r>
                      <a:endParaRPr lang="ru-R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5-11</a:t>
                      </a:r>
                      <a:endParaRPr lang="ru-R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12-17</a:t>
                      </a:r>
                      <a:endParaRPr lang="ru-R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18-22</a:t>
                      </a:r>
                      <a:endParaRPr lang="ru-R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</a:tr>
              <a:tr h="190939">
                <a:tc rowSpan="2"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Иностранный язык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2015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0-28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29-45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46-58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59-70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</a:tr>
              <a:tr h="18528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2016</a:t>
                      </a:r>
                      <a:endParaRPr lang="ru-R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0-28</a:t>
                      </a:r>
                      <a:endParaRPr lang="ru-R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29-45</a:t>
                      </a:r>
                      <a:endParaRPr lang="ru-R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46-58</a:t>
                      </a:r>
                      <a:endParaRPr lang="ru-R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59-70</a:t>
                      </a:r>
                      <a:endParaRPr lang="ru-R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</a:tr>
            </a:tbl>
          </a:graphicData>
        </a:graphic>
      </p:graphicFrame>
      <p:pic>
        <p:nvPicPr>
          <p:cNvPr id="1026" name="Picture 2" descr="http://www.ege.edu.ru/common/upload/img/infogr/logo_gia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196" y="44624"/>
            <a:ext cx="1786508" cy="549642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Номер слайда 3"/>
          <p:cNvSpPr>
            <a:spLocks noGrp="1"/>
          </p:cNvSpPr>
          <p:nvPr>
            <p:ph type="sldNum" sz="quarter" idx="12"/>
          </p:nvPr>
        </p:nvSpPr>
        <p:spPr bwMode="auto">
          <a:xfrm>
            <a:off x="8778875" y="6492875"/>
            <a:ext cx="381000" cy="365125"/>
          </a:xfr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ru-RU" altLang="ru-RU" sz="1200" dirty="0"/>
              <a:t>7</a:t>
            </a:r>
          </a:p>
        </p:txBody>
      </p:sp>
    </p:spTree>
    <p:extLst>
      <p:ext uri="{BB962C8B-B14F-4D97-AF65-F5344CB8AC3E}">
        <p14:creationId xmlns="" xmlns:p14="http://schemas.microsoft.com/office/powerpoint/2010/main" val="33288980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95537" y="188640"/>
            <a:ext cx="83943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ru-RU" b="1" dirty="0">
                <a:solidFill>
                  <a:srgbClr val="0070C0"/>
                </a:solidFill>
              </a:rPr>
              <a:t>График предоставления </a:t>
            </a:r>
            <a:endParaRPr lang="ru-RU" b="1" dirty="0" smtClean="0">
              <a:solidFill>
                <a:srgbClr val="0070C0"/>
              </a:solidFill>
            </a:endParaRPr>
          </a:p>
          <a:p>
            <a:pPr lvl="0" algn="ctr"/>
            <a:r>
              <a:rPr lang="ru-RU" b="1" dirty="0" smtClean="0">
                <a:solidFill>
                  <a:srgbClr val="0070C0"/>
                </a:solidFill>
              </a:rPr>
              <a:t>результатов </a:t>
            </a:r>
            <a:r>
              <a:rPr lang="ru-RU" b="1" dirty="0">
                <a:solidFill>
                  <a:srgbClr val="0070C0"/>
                </a:solidFill>
              </a:rPr>
              <a:t>экзаменов участников </a:t>
            </a:r>
            <a:r>
              <a:rPr lang="ru-RU" b="1" dirty="0" smtClean="0">
                <a:solidFill>
                  <a:srgbClr val="0070C0"/>
                </a:solidFill>
              </a:rPr>
              <a:t>ЕГЭ и </a:t>
            </a:r>
            <a:r>
              <a:rPr lang="ru-RU" b="1" dirty="0">
                <a:solidFill>
                  <a:srgbClr val="0070C0"/>
                </a:solidFill>
              </a:rPr>
              <a:t>подачи апелляций </a:t>
            </a:r>
            <a:r>
              <a:rPr lang="ru-RU" b="1" dirty="0" smtClean="0">
                <a:solidFill>
                  <a:srgbClr val="0070C0"/>
                </a:solidFill>
              </a:rPr>
              <a:t>в </a:t>
            </a:r>
            <a:r>
              <a:rPr lang="ru-RU" b="1" dirty="0">
                <a:solidFill>
                  <a:srgbClr val="0070C0"/>
                </a:solidFill>
              </a:rPr>
              <a:t>2016 году</a:t>
            </a:r>
            <a:endParaRPr lang="ru-RU" b="1" dirty="0" smtClean="0">
              <a:solidFill>
                <a:srgbClr val="0070C0"/>
              </a:solidFill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2474597165"/>
              </p:ext>
            </p:extLst>
          </p:nvPr>
        </p:nvGraphicFramePr>
        <p:xfrm>
          <a:off x="251520" y="997070"/>
          <a:ext cx="8682354" cy="5511891"/>
        </p:xfrm>
        <a:graphic>
          <a:graphicData uri="http://schemas.openxmlformats.org/drawingml/2006/table">
            <a:tbl>
              <a:tblPr firstRow="1" firstCol="1" bandRow="1"/>
              <a:tblGrid>
                <a:gridCol w="1512168">
                  <a:extLst>
                    <a:ext uri="{9D8B030D-6E8A-4147-A177-3AD203B41FA5}">
                      <a16:colId xmlns:a16="http://schemas.microsoft.com/office/drawing/2014/main" xmlns="" val="2784994886"/>
                    </a:ext>
                  </a:extLst>
                </a:gridCol>
                <a:gridCol w="3059117">
                  <a:extLst>
                    <a:ext uri="{9D8B030D-6E8A-4147-A177-3AD203B41FA5}">
                      <a16:colId xmlns:a16="http://schemas.microsoft.com/office/drawing/2014/main" xmlns="" val="306745768"/>
                    </a:ext>
                  </a:extLst>
                </a:gridCol>
                <a:gridCol w="2045714">
                  <a:extLst>
                    <a:ext uri="{9D8B030D-6E8A-4147-A177-3AD203B41FA5}">
                      <a16:colId xmlns:a16="http://schemas.microsoft.com/office/drawing/2014/main" xmlns="" val="1013683534"/>
                    </a:ext>
                  </a:extLst>
                </a:gridCol>
                <a:gridCol w="2065355">
                  <a:extLst>
                    <a:ext uri="{9D8B030D-6E8A-4147-A177-3AD203B41FA5}">
                      <a16:colId xmlns:a16="http://schemas.microsoft.com/office/drawing/2014/main" xmlns="" val="2635785878"/>
                    </a:ext>
                  </a:extLst>
                </a:gridCol>
              </a:tblGrid>
              <a:tr h="57606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Дата</a:t>
                      </a:r>
                      <a:endParaRPr lang="ru-RU" sz="105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153" marR="13153" marT="13153" marB="13153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Предмет</a:t>
                      </a:r>
                      <a:endParaRPr lang="ru-RU" sz="105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153" marR="13153" marT="13153" marB="13153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Официальный день объявления результатов ЕГЭ на региональном уровне </a:t>
                      </a:r>
                      <a:endParaRPr lang="ru-RU" sz="105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153" marR="13153" marT="13153" marB="13153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Прием апелляций </a:t>
                      </a:r>
                      <a:r>
                        <a:rPr lang="ru-RU" sz="1050" b="1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 </a:t>
                      </a:r>
                      <a:r>
                        <a:rPr lang="ru-RU" sz="1050" b="1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несогласии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b="1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 </a:t>
                      </a:r>
                      <a:r>
                        <a:rPr lang="ru-RU" sz="1050" b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выставленными баллами </a:t>
                      </a:r>
                      <a:endParaRPr lang="ru-RU" sz="105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153" marR="13153" marT="13153" marB="13153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411093972"/>
                  </a:ext>
                </a:extLst>
              </a:tr>
              <a:tr h="20641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27 мая (пятница)</a:t>
                      </a:r>
                      <a:endParaRPr lang="ru-RU" sz="11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153" marR="13153" marT="13153" marB="13153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география, литература</a:t>
                      </a:r>
                      <a:endParaRPr lang="ru-RU" sz="12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153" marR="13153" marT="13153" marB="13153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 июня (среда)</a:t>
                      </a:r>
                      <a:endParaRPr lang="ru-RU" sz="12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153" marR="13153" marT="13153" marB="13153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 июня (пятница)</a:t>
                      </a:r>
                      <a:endParaRPr lang="ru-RU" sz="12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153" marR="13153" marT="13153" marB="13153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822332228"/>
                  </a:ext>
                </a:extLst>
              </a:tr>
              <a:tr h="20641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30 мая (понедельник)</a:t>
                      </a:r>
                      <a:endParaRPr lang="ru-RU" sz="11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153" marR="13153" marT="13153" marB="13153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русский язык</a:t>
                      </a:r>
                      <a:endParaRPr lang="ru-RU" sz="12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153" marR="13153" marT="13153" marB="13153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15 июня (среда)</a:t>
                      </a:r>
                      <a:endParaRPr lang="ru-RU" sz="12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153" marR="13153" marT="13153" marB="13153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17 июня (пятница)</a:t>
                      </a:r>
                      <a:endParaRPr lang="ru-RU" sz="12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153" marR="13153" marT="13153" marB="13153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597033983"/>
                  </a:ext>
                </a:extLst>
              </a:tr>
              <a:tr h="20641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 июня (четверг)</a:t>
                      </a:r>
                      <a:endParaRPr lang="ru-RU" sz="11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153" marR="13153" marT="13153" marB="13153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математика базового уровня</a:t>
                      </a:r>
                      <a:endParaRPr lang="ru-RU" sz="12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153" marR="13153" marT="13153" marB="13153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15 июня (среда)</a:t>
                      </a:r>
                      <a:endParaRPr lang="ru-RU" sz="12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153" marR="13153" marT="13153" marB="13153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17 июня (пятница)</a:t>
                      </a:r>
                      <a:endParaRPr lang="ru-RU" sz="12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153" marR="13153" marT="13153" marB="13153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197260685"/>
                  </a:ext>
                </a:extLst>
              </a:tr>
              <a:tr h="20641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 июня (понедельник)</a:t>
                      </a:r>
                      <a:endParaRPr lang="ru-RU" sz="11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153" marR="13153" marT="13153" marB="13153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математика профильный уровень</a:t>
                      </a:r>
                      <a:endParaRPr lang="ru-RU" sz="12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153" marR="13153" marT="13153" marB="13153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21 июня (вторник)</a:t>
                      </a:r>
                      <a:endParaRPr lang="ru-RU" sz="12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153" marR="13153" marT="13153" marB="13153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23 июня (четверг)</a:t>
                      </a:r>
                      <a:endParaRPr lang="ru-RU" sz="12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153" marR="13153" marT="13153" marB="13153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989294180"/>
                  </a:ext>
                </a:extLst>
              </a:tr>
              <a:tr h="11636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 июня (среда)</a:t>
                      </a:r>
                      <a:endParaRPr lang="ru-RU" sz="11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153" marR="13153" marT="13153" marB="13153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обществознание</a:t>
                      </a:r>
                      <a:endParaRPr lang="ru-RU" sz="12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153" marR="13153" marT="13153" marB="13153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22 июня (среда)</a:t>
                      </a:r>
                      <a:endParaRPr lang="ru-RU" sz="12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153" marR="13153" marT="13153" marB="13153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24 июня (пятница)</a:t>
                      </a:r>
                      <a:endParaRPr lang="ru-RU" sz="12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153" marR="13153" marT="13153" marB="13153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202062525"/>
                  </a:ext>
                </a:extLst>
              </a:tr>
              <a:tr h="35693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 июня (пятница)</a:t>
                      </a:r>
                      <a:endParaRPr lang="ru-RU" sz="11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153" marR="13153" marT="13153" marB="13153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иностранные </a:t>
                      </a:r>
                      <a:r>
                        <a:rPr lang="ru-RU" sz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языки </a:t>
                      </a: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(раздел «Говорение»)</a:t>
                      </a:r>
                      <a:endParaRPr lang="ru-RU" sz="12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153" marR="13153" marT="13153" marB="13153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28 июня (вторник)</a:t>
                      </a:r>
                      <a:endParaRPr lang="ru-RU" sz="12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153" marR="13153" marT="13153" marB="13153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30 июня (четверг)</a:t>
                      </a:r>
                      <a:endParaRPr lang="ru-RU" sz="12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153" marR="13153" marT="13153" marB="13153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476089258"/>
                  </a:ext>
                </a:extLst>
              </a:tr>
              <a:tr h="29647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11 июня (суббота)</a:t>
                      </a:r>
                      <a:endParaRPr lang="ru-RU" sz="11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153" marR="13153" marT="13153" marB="13153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иностранные языки </a:t>
                      </a:r>
                      <a:r>
                        <a:rPr lang="ru-RU" sz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раздел «Говорение»)</a:t>
                      </a:r>
                      <a:endParaRPr lang="ru-RU" sz="12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153" marR="13153" marT="13153" marB="13153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28 июня (вторник)</a:t>
                      </a:r>
                      <a:endParaRPr lang="ru-RU" sz="12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153" marR="13153" marT="13153" marB="13153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30 июня (четверг)</a:t>
                      </a:r>
                      <a:endParaRPr lang="ru-RU" sz="12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153" marR="13153" marT="13153" marB="13153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752662198"/>
                  </a:ext>
                </a:extLst>
              </a:tr>
              <a:tr h="29647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14 июня (вторник)</a:t>
                      </a:r>
                      <a:endParaRPr lang="ru-RU" sz="11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153" marR="13153" marT="13153" marB="13153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биология, иностранные </a:t>
                      </a:r>
                      <a:r>
                        <a:rPr lang="ru-RU" sz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языки 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раздел «Говорение»)</a:t>
                      </a:r>
                      <a:endParaRPr lang="ru-RU" sz="12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153" marR="13153" marT="13153" marB="13153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28 июня (вторник)</a:t>
                      </a:r>
                      <a:endParaRPr lang="ru-RU" sz="12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153" marR="13153" marT="13153" marB="13153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30 июня (четверг)</a:t>
                      </a:r>
                      <a:endParaRPr lang="ru-RU" sz="12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153" marR="13153" marT="13153" marB="13153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173182997"/>
                  </a:ext>
                </a:extLst>
              </a:tr>
              <a:tr h="20641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16 июня (четверг)</a:t>
                      </a:r>
                      <a:endParaRPr lang="ru-RU" sz="11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153" marR="13153" marT="13153" marB="13153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информатика и ИКТ, история</a:t>
                      </a:r>
                      <a:endParaRPr lang="ru-RU" sz="12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153" marR="13153" marT="13153" marB="13153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29 июня (среда)</a:t>
                      </a:r>
                      <a:endParaRPr lang="ru-RU" sz="12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153" marR="13153" marT="13153" marB="13153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 июля (пятница)</a:t>
                      </a:r>
                      <a:endParaRPr lang="ru-RU" sz="12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153" marR="13153" marT="13153" marB="13153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530506839"/>
                  </a:ext>
                </a:extLst>
              </a:tr>
              <a:tr h="20641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 июня (понедельник)</a:t>
                      </a:r>
                      <a:endParaRPr lang="ru-RU" sz="11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153" marR="13153" marT="13153" marB="13153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химия, физика</a:t>
                      </a:r>
                      <a:endParaRPr lang="ru-RU" sz="12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153" marR="13153" marT="13153" marB="13153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 июля (пятница)</a:t>
                      </a:r>
                      <a:endParaRPr lang="ru-RU" sz="12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153" marR="13153" marT="13153" marB="13153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 июля (среда)</a:t>
                      </a:r>
                      <a:endParaRPr lang="ru-RU" sz="12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153" marR="13153" marT="13153" marB="13153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40646683"/>
                  </a:ext>
                </a:extLst>
              </a:tr>
              <a:tr h="47657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22 июня (среда)</a:t>
                      </a:r>
                      <a:endParaRPr lang="ru-RU" sz="11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153" marR="13153" marT="13153" marB="13153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i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резерв: география, химия, обществознание, информатика и ИКТ, иностранные </a:t>
                      </a:r>
                      <a:r>
                        <a:rPr lang="ru-RU" sz="1200" i="1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языки (</a:t>
                      </a:r>
                      <a:r>
                        <a:rPr lang="ru-RU" sz="1200" i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кроме раздела «Говорение»)</a:t>
                      </a:r>
                      <a:endParaRPr lang="ru-RU" sz="12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153" marR="13153" marT="13153" marB="13153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 июля (вторник)</a:t>
                      </a:r>
                      <a:endParaRPr lang="ru-RU" sz="12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153" marR="13153" marT="13153" marB="13153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 июля (четверг)</a:t>
                      </a:r>
                      <a:endParaRPr lang="ru-RU" sz="12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153" marR="13153" marT="13153" marB="13153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981020282"/>
                  </a:ext>
                </a:extLst>
              </a:tr>
              <a:tr h="29647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23 июня (четверг)</a:t>
                      </a:r>
                      <a:endParaRPr lang="ru-RU" sz="11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153" marR="13153" marT="13153" marB="13153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i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резерв: иностранные языки </a:t>
                      </a:r>
                      <a:endParaRPr lang="ru-RU" sz="1200" i="1" dirty="0" smtClean="0">
                        <a:solidFill>
                          <a:srgbClr val="000000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i="1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ru-RU" sz="1200" i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раздел «Говорение»)</a:t>
                      </a:r>
                      <a:endParaRPr lang="ru-RU" sz="12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153" marR="13153" marT="13153" marB="13153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 июля (вторник)</a:t>
                      </a:r>
                      <a:endParaRPr lang="ru-RU" sz="12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153" marR="13153" marT="13153" marB="13153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 июля (четверг)</a:t>
                      </a:r>
                      <a:endParaRPr lang="ru-RU" sz="12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153" marR="13153" marT="13153" marB="13153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811413737"/>
                  </a:ext>
                </a:extLst>
              </a:tr>
              <a:tr h="20641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24 июня (пятница)</a:t>
                      </a:r>
                      <a:endParaRPr lang="ru-RU" sz="11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153" marR="13153" marT="13153" marB="13153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i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резерв: литература, физика, история, биология</a:t>
                      </a:r>
                      <a:endParaRPr lang="ru-RU" sz="12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153" marR="13153" marT="13153" marB="13153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 июля (среда)</a:t>
                      </a:r>
                      <a:endParaRPr lang="ru-RU" sz="12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153" marR="13153" marT="13153" marB="13153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 июля (пятница)</a:t>
                      </a:r>
                      <a:endParaRPr lang="ru-RU" sz="12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153" marR="13153" marT="13153" marB="13153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607782700"/>
                  </a:ext>
                </a:extLst>
              </a:tr>
              <a:tr h="20641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27 июня (понедельник)</a:t>
                      </a:r>
                      <a:endParaRPr lang="ru-RU" sz="11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153" marR="13153" marT="13153" marB="13153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i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резерв: русский язык</a:t>
                      </a:r>
                      <a:endParaRPr lang="ru-RU" sz="12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153" marR="13153" marT="13153" marB="13153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 июля (пятница)</a:t>
                      </a:r>
                      <a:endParaRPr lang="ru-RU" sz="12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153" marR="13153" marT="13153" marB="13153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12 июля (вторник)</a:t>
                      </a:r>
                      <a:endParaRPr lang="ru-RU" sz="12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153" marR="13153" marT="13153" marB="13153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702856181"/>
                  </a:ext>
                </a:extLst>
              </a:tr>
              <a:tr h="20641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28 июня (вторник)</a:t>
                      </a:r>
                      <a:endParaRPr lang="ru-RU" sz="11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153" marR="13153" marT="13153" marB="13153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i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резерв: математика базового и профильного уровней</a:t>
                      </a:r>
                      <a:endParaRPr lang="ru-RU" sz="12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153" marR="13153" marT="13153" marB="13153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11 июля (понедельник)</a:t>
                      </a:r>
                      <a:endParaRPr lang="ru-RU" sz="12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153" marR="13153" marT="13153" marB="13153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13 июля (среда)</a:t>
                      </a:r>
                      <a:endParaRPr lang="ru-RU" sz="12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153" marR="13153" marT="13153" marB="13153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18375386"/>
                  </a:ext>
                </a:extLst>
              </a:tr>
              <a:tr h="20641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30 июня (четверг)</a:t>
                      </a:r>
                      <a:endParaRPr lang="ru-RU" sz="11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153" marR="13153" marT="13153" marB="13153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i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резерв: по всем предметам</a:t>
                      </a:r>
                      <a:endParaRPr lang="ru-RU" sz="12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153" marR="13153" marT="13153" marB="13153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12 июля (вторник)</a:t>
                      </a:r>
                      <a:endParaRPr lang="ru-RU" sz="12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153" marR="13153" marT="13153" marB="13153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14 июля (четверг)</a:t>
                      </a:r>
                      <a:endParaRPr lang="ru-RU" sz="12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153" marR="13153" marT="13153" marB="13153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947755296"/>
                  </a:ext>
                </a:extLst>
              </a:tr>
            </a:tbl>
          </a:graphicData>
        </a:graphic>
      </p:graphicFrame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 bwMode="auto">
          <a:xfrm>
            <a:off x="8778875" y="6492875"/>
            <a:ext cx="381000" cy="365125"/>
          </a:xfr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ru-RU" altLang="ru-RU" sz="1200" dirty="0"/>
              <a:t>8</a:t>
            </a:r>
          </a:p>
        </p:txBody>
      </p:sp>
    </p:spTree>
    <p:extLst>
      <p:ext uri="{BB962C8B-B14F-4D97-AF65-F5344CB8AC3E}">
        <p14:creationId xmlns="" xmlns:p14="http://schemas.microsoft.com/office/powerpoint/2010/main" val="28029355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1113</TotalTime>
  <Words>646</Words>
  <Application>Microsoft Office PowerPoint</Application>
  <PresentationFormat>Экран (4:3)</PresentationFormat>
  <Paragraphs>276</Paragraphs>
  <Slides>3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4" baseType="lpstr">
      <vt:lpstr>Тема Office</vt:lpstr>
      <vt:lpstr>Слайд 1</vt:lpstr>
      <vt:lpstr>Слайд 2</vt:lpstr>
      <vt:lpstr>Слайд 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Шмидт Екатерина Евгеньевна</dc:creator>
  <cp:lastModifiedBy>пк-3</cp:lastModifiedBy>
  <cp:revision>215</cp:revision>
  <cp:lastPrinted>2015-11-18T16:04:36Z</cp:lastPrinted>
  <dcterms:created xsi:type="dcterms:W3CDTF">2015-11-17T07:29:29Z</dcterms:created>
  <dcterms:modified xsi:type="dcterms:W3CDTF">2016-05-30T10:08:53Z</dcterms:modified>
</cp:coreProperties>
</file>