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97927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6"/>
          <p:cNvSpPr/>
          <p:nvPr/>
        </p:nvSpPr>
        <p:spPr>
          <a:xfrm rot="18919285">
            <a:off x="-547867" y="792195"/>
            <a:ext cx="1846767" cy="768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" name="Рисунок 9" descr="Рисунок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90605" y="258760"/>
            <a:ext cx="1675732" cy="62661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500" y="6362700"/>
            <a:ext cx="343901" cy="3581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182523"/>
            <a:ext cx="9309101" cy="1652548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t>О создании федеральной сети Центров образования цифрового и гуманитарного профилей «Точка роста» </a:t>
            </a:r>
          </a:p>
        </p:txBody>
      </p:sp>
      <p:grpSp>
        <p:nvGrpSpPr>
          <p:cNvPr id="37" name="Группа 9"/>
          <p:cNvGrpSpPr/>
          <p:nvPr/>
        </p:nvGrpSpPr>
        <p:grpSpPr>
          <a:xfrm>
            <a:off x="7295221" y="5407387"/>
            <a:ext cx="4466781" cy="1148493"/>
            <a:chOff x="0" y="0"/>
            <a:chExt cx="4466779" cy="1148491"/>
          </a:xfrm>
        </p:grpSpPr>
        <p:pic>
          <p:nvPicPr>
            <p:cNvPr id="34" name="Рисунок 3" descr="Рисунок 3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18495" b="28755"/>
            <a:stretch>
              <a:fillRect/>
            </a:stretch>
          </p:blipFill>
          <p:spPr>
            <a:xfrm>
              <a:off x="-1" y="113666"/>
              <a:ext cx="1845979" cy="9737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Рисунок 4" descr="Рисунок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98198" y="52546"/>
              <a:ext cx="837850" cy="10959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" name="Рисунок 5" descr="Рисунок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79354" y="-1"/>
              <a:ext cx="987426" cy="10959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" name="Рисунок 8" descr="Рисунок 8"/>
          <p:cNvPicPr>
            <a:picLocks noChangeAspect="1"/>
          </p:cNvPicPr>
          <p:nvPr/>
        </p:nvPicPr>
        <p:blipFill>
          <a:blip r:embed="rId5">
            <a:extLst/>
          </a:blip>
          <a:srcRect l="27307" t="8943" r="20023" b="77236"/>
          <a:stretch>
            <a:fillRect/>
          </a:stretch>
        </p:blipFill>
        <p:spPr>
          <a:xfrm>
            <a:off x="1750431" y="413700"/>
            <a:ext cx="5674736" cy="210634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Параллелограмм 10"/>
          <p:cNvSpPr/>
          <p:nvPr/>
        </p:nvSpPr>
        <p:spPr>
          <a:xfrm rot="18919285">
            <a:off x="-1047361" y="4355574"/>
            <a:ext cx="3536021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500" y="6362698"/>
            <a:ext cx="343902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91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Требование к инфраструктуре Центра «Точка роста»</a:t>
            </a:r>
          </a:p>
        </p:txBody>
      </p:sp>
      <p:sp>
        <p:nvSpPr>
          <p:cNvPr id="92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1181098" y="1790700"/>
            <a:ext cx="9066147" cy="2718419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SzTx/>
              <a:buNone/>
              <a:defRPr sz="2000"/>
            </a:pPr>
            <a:r>
              <a:rPr dirty="0"/>
              <a:t>Центр </a:t>
            </a:r>
            <a:r>
              <a:rPr dirty="0" err="1"/>
              <a:t>должен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размещен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менее </a:t>
            </a:r>
            <a:r>
              <a:rPr dirty="0" err="1"/>
              <a:t>чем</a:t>
            </a:r>
            <a:r>
              <a:rPr dirty="0"/>
              <a:t> в </a:t>
            </a:r>
            <a:r>
              <a:rPr dirty="0" err="1"/>
              <a:t>двух</a:t>
            </a:r>
            <a:r>
              <a:rPr dirty="0"/>
              <a:t> </a:t>
            </a:r>
            <a:r>
              <a:rPr dirty="0" err="1"/>
              <a:t>помещениях</a:t>
            </a:r>
            <a:r>
              <a:rPr dirty="0"/>
              <a:t> </a:t>
            </a:r>
            <a:r>
              <a:rPr dirty="0" smtClean="0"/>
              <a:t>и </a:t>
            </a:r>
            <a:r>
              <a:rPr dirty="0" err="1"/>
              <a:t>включать</a:t>
            </a:r>
            <a:r>
              <a:rPr dirty="0"/>
              <a:t> </a:t>
            </a:r>
            <a:r>
              <a:rPr dirty="0" err="1"/>
              <a:t>следующие</a:t>
            </a:r>
            <a:r>
              <a:rPr dirty="0"/>
              <a:t> </a:t>
            </a:r>
            <a:r>
              <a:rPr dirty="0" err="1"/>
              <a:t>функциональные</a:t>
            </a:r>
            <a:r>
              <a:rPr dirty="0"/>
              <a:t> </a:t>
            </a:r>
            <a:r>
              <a:rPr dirty="0" err="1"/>
              <a:t>зоны</a:t>
            </a:r>
            <a:r>
              <a:rPr dirty="0"/>
              <a:t>: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  <a:defRPr sz="2000"/>
            </a:pPr>
            <a:r>
              <a:rPr dirty="0" err="1"/>
              <a:t>Кабинеты</a:t>
            </a:r>
            <a:r>
              <a:rPr dirty="0"/>
              <a:t> </a:t>
            </a:r>
            <a:r>
              <a:rPr dirty="0" err="1"/>
              <a:t>формирования</a:t>
            </a:r>
            <a:r>
              <a:rPr dirty="0"/>
              <a:t> </a:t>
            </a:r>
            <a:r>
              <a:rPr dirty="0" err="1"/>
              <a:t>цифровых</a:t>
            </a:r>
            <a:r>
              <a:rPr dirty="0"/>
              <a:t> и </a:t>
            </a:r>
            <a:r>
              <a:rPr dirty="0" err="1"/>
              <a:t>гуманитарных</a:t>
            </a:r>
            <a:r>
              <a:rPr dirty="0"/>
              <a:t> </a:t>
            </a:r>
            <a:r>
              <a:rPr dirty="0" err="1"/>
              <a:t>компетенций</a:t>
            </a:r>
            <a:r>
              <a:rPr dirty="0"/>
              <a:t> (</a:t>
            </a:r>
            <a:r>
              <a:rPr dirty="0" err="1"/>
              <a:t>классы</a:t>
            </a:r>
            <a:r>
              <a:rPr dirty="0"/>
              <a:t> «</a:t>
            </a:r>
            <a:r>
              <a:rPr dirty="0" err="1"/>
              <a:t>Информатики</a:t>
            </a:r>
            <a:r>
              <a:rPr dirty="0"/>
              <a:t>», «</a:t>
            </a:r>
            <a:r>
              <a:rPr dirty="0" err="1"/>
              <a:t>Технологии</a:t>
            </a:r>
            <a:r>
              <a:rPr dirty="0"/>
              <a:t>» и «ОБЖ»)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  <a:defRPr sz="2000"/>
            </a:pPr>
            <a:r>
              <a:rPr dirty="0" err="1"/>
              <a:t>Помещение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проектной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dirty="0"/>
              <a:t> – </a:t>
            </a:r>
            <a:r>
              <a:rPr dirty="0" err="1"/>
              <a:t>открытое</a:t>
            </a:r>
            <a:r>
              <a:rPr dirty="0"/>
              <a:t> </a:t>
            </a:r>
            <a:r>
              <a:rPr dirty="0" err="1"/>
              <a:t>пространство</a:t>
            </a:r>
            <a:r>
              <a:rPr dirty="0"/>
              <a:t>, </a:t>
            </a:r>
            <a:r>
              <a:rPr dirty="0" err="1"/>
              <a:t>выполняющее</a:t>
            </a:r>
            <a:r>
              <a:rPr dirty="0"/>
              <a:t> </a:t>
            </a:r>
            <a:r>
              <a:rPr dirty="0" err="1"/>
              <a:t>роль</a:t>
            </a:r>
            <a:r>
              <a:rPr dirty="0"/>
              <a:t> </a:t>
            </a:r>
            <a:r>
              <a:rPr dirty="0" err="1"/>
              <a:t>центра</a:t>
            </a:r>
            <a:r>
              <a:rPr dirty="0"/>
              <a:t> </a:t>
            </a:r>
            <a:r>
              <a:rPr dirty="0" err="1"/>
              <a:t>общественной</a:t>
            </a:r>
            <a:r>
              <a:rPr dirty="0"/>
              <a:t> </a:t>
            </a:r>
            <a:r>
              <a:rPr dirty="0" err="1"/>
              <a:t>жизни</a:t>
            </a:r>
            <a:r>
              <a:rPr dirty="0"/>
              <a:t> </a:t>
            </a:r>
            <a:r>
              <a:rPr dirty="0" err="1"/>
              <a:t>школы</a:t>
            </a:r>
            <a:r>
              <a:rPr dirty="0"/>
              <a:t>, </a:t>
            </a:r>
            <a:r>
              <a:rPr dirty="0" err="1"/>
              <a:t>включающее</a:t>
            </a:r>
            <a:r>
              <a:rPr dirty="0"/>
              <a:t> </a:t>
            </a:r>
            <a:r>
              <a:rPr dirty="0" err="1"/>
              <a:t>шахматную</a:t>
            </a:r>
            <a:r>
              <a:rPr dirty="0"/>
              <a:t> </a:t>
            </a:r>
            <a:r>
              <a:rPr dirty="0" err="1"/>
              <a:t>гостиную</a:t>
            </a:r>
            <a:r>
              <a:rPr dirty="0"/>
              <a:t>, </a:t>
            </a:r>
            <a:r>
              <a:rPr dirty="0" err="1"/>
              <a:t>мадиазону</a:t>
            </a:r>
            <a:r>
              <a:rPr dirty="0"/>
              <a:t>/</a:t>
            </a:r>
            <a:r>
              <a:rPr dirty="0" err="1"/>
              <a:t>медиатеку</a:t>
            </a: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500" y="6362698"/>
            <a:ext cx="343902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95" name="Заголовок 1"/>
          <p:cNvSpPr txBox="1">
            <a:spLocks noGrp="1"/>
          </p:cNvSpPr>
          <p:nvPr>
            <p:ph type="title"/>
          </p:nvPr>
        </p:nvSpPr>
        <p:spPr>
          <a:xfrm>
            <a:off x="1148443" y="30706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Дорожная карта</a:t>
            </a:r>
          </a:p>
        </p:txBody>
      </p:sp>
      <p:sp>
        <p:nvSpPr>
          <p:cNvPr id="96" name="Заголовок 1"/>
          <p:cNvSpPr txBox="1"/>
          <p:nvPr/>
        </p:nvSpPr>
        <p:spPr>
          <a:xfrm>
            <a:off x="269797" y="1851100"/>
            <a:ext cx="1614760" cy="156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Согласование перечня образовательных организаций, в которых будет обновлена материально-техническая база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РФ, </a:t>
            </a:r>
            <a:br/>
            <a:r>
              <a:t>Фед. оператор </a:t>
            </a:r>
          </a:p>
        </p:txBody>
      </p:sp>
      <p:grpSp>
        <p:nvGrpSpPr>
          <p:cNvPr id="104" name="Группа 49"/>
          <p:cNvGrpSpPr/>
          <p:nvPr/>
        </p:nvGrpSpPr>
        <p:grpSpPr>
          <a:xfrm>
            <a:off x="0" y="4274534"/>
            <a:ext cx="12192001" cy="270458"/>
            <a:chOff x="0" y="0"/>
            <a:chExt cx="12192001" cy="270457"/>
          </a:xfrm>
        </p:grpSpPr>
        <p:sp>
          <p:nvSpPr>
            <p:cNvPr id="97" name="Прямоугольник 7"/>
            <p:cNvSpPr/>
            <p:nvPr/>
          </p:nvSpPr>
          <p:spPr>
            <a:xfrm>
              <a:off x="-1" y="-1"/>
              <a:ext cx="1625602" cy="270459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8" name="Прямоугольник 8"/>
            <p:cNvSpPr/>
            <p:nvPr/>
          </p:nvSpPr>
          <p:spPr>
            <a:xfrm>
              <a:off x="1773381" y="-1"/>
              <a:ext cx="1625602" cy="270459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9" name="Прямоугольник 9"/>
            <p:cNvSpPr/>
            <p:nvPr/>
          </p:nvSpPr>
          <p:spPr>
            <a:xfrm>
              <a:off x="3528291" y="-1"/>
              <a:ext cx="1625602" cy="270459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0" name="Прямоугольник 10"/>
            <p:cNvSpPr/>
            <p:nvPr/>
          </p:nvSpPr>
          <p:spPr>
            <a:xfrm>
              <a:off x="5264727" y="-1"/>
              <a:ext cx="1625602" cy="270459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1" name="Прямоугольник 11"/>
            <p:cNvSpPr/>
            <p:nvPr/>
          </p:nvSpPr>
          <p:spPr>
            <a:xfrm>
              <a:off x="7019635" y="-1"/>
              <a:ext cx="1625602" cy="270459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2" name="Прямоугольник 12"/>
            <p:cNvSpPr/>
            <p:nvPr/>
          </p:nvSpPr>
          <p:spPr>
            <a:xfrm>
              <a:off x="8793017" y="-1"/>
              <a:ext cx="1625602" cy="270459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3" name="Прямоугольник 13"/>
            <p:cNvSpPr/>
            <p:nvPr/>
          </p:nvSpPr>
          <p:spPr>
            <a:xfrm>
              <a:off x="10566400" y="-1"/>
              <a:ext cx="1625601" cy="270459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05" name="Заголовок 1"/>
          <p:cNvSpPr txBox="1"/>
          <p:nvPr/>
        </p:nvSpPr>
        <p:spPr>
          <a:xfrm>
            <a:off x="402499" y="4251149"/>
            <a:ext cx="719501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март</a:t>
            </a:r>
          </a:p>
        </p:txBody>
      </p:sp>
      <p:sp>
        <p:nvSpPr>
          <p:cNvPr id="106" name="Заголовок 1"/>
          <p:cNvSpPr txBox="1"/>
          <p:nvPr/>
        </p:nvSpPr>
        <p:spPr>
          <a:xfrm>
            <a:off x="2249514" y="4251149"/>
            <a:ext cx="7195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апр</a:t>
            </a:r>
          </a:p>
        </p:txBody>
      </p:sp>
      <p:sp>
        <p:nvSpPr>
          <p:cNvPr id="107" name="Заголовок 1"/>
          <p:cNvSpPr txBox="1"/>
          <p:nvPr/>
        </p:nvSpPr>
        <p:spPr>
          <a:xfrm>
            <a:off x="3998026" y="4251149"/>
            <a:ext cx="7195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май</a:t>
            </a:r>
          </a:p>
        </p:txBody>
      </p:sp>
      <p:sp>
        <p:nvSpPr>
          <p:cNvPr id="108" name="Заголовок 1"/>
          <p:cNvSpPr txBox="1"/>
          <p:nvPr/>
        </p:nvSpPr>
        <p:spPr>
          <a:xfrm>
            <a:off x="5761032" y="4251149"/>
            <a:ext cx="7195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июнь</a:t>
            </a:r>
          </a:p>
        </p:txBody>
      </p:sp>
      <p:sp>
        <p:nvSpPr>
          <p:cNvPr id="109" name="Заголовок 1"/>
          <p:cNvSpPr txBox="1"/>
          <p:nvPr/>
        </p:nvSpPr>
        <p:spPr>
          <a:xfrm>
            <a:off x="7486498" y="4251149"/>
            <a:ext cx="7195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июль</a:t>
            </a:r>
          </a:p>
        </p:txBody>
      </p:sp>
      <p:sp>
        <p:nvSpPr>
          <p:cNvPr id="110" name="Заголовок 1"/>
          <p:cNvSpPr txBox="1"/>
          <p:nvPr/>
        </p:nvSpPr>
        <p:spPr>
          <a:xfrm>
            <a:off x="9269579" y="4251149"/>
            <a:ext cx="7195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авг</a:t>
            </a:r>
          </a:p>
        </p:txBody>
      </p:sp>
      <p:sp>
        <p:nvSpPr>
          <p:cNvPr id="111" name="Заголовок 1"/>
          <p:cNvSpPr txBox="1"/>
          <p:nvPr/>
        </p:nvSpPr>
        <p:spPr>
          <a:xfrm>
            <a:off x="11040950" y="4251149"/>
            <a:ext cx="71950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сент</a:t>
            </a:r>
          </a:p>
        </p:txBody>
      </p:sp>
      <p:sp>
        <p:nvSpPr>
          <p:cNvPr id="112" name="Прямая соединительная линия 23"/>
          <p:cNvSpPr/>
          <p:nvPr/>
        </p:nvSpPr>
        <p:spPr>
          <a:xfrm flipV="1">
            <a:off x="10572981" y="3651251"/>
            <a:ext cx="1" cy="355601"/>
          </a:xfrm>
          <a:prstGeom prst="line">
            <a:avLst/>
          </a:prstGeom>
          <a:ln w="6350">
            <a:solidFill>
              <a:srgbClr val="FF0000"/>
            </a:solidFill>
            <a:miter/>
            <a:head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3" name="Заголовок 1"/>
          <p:cNvSpPr txBox="1"/>
          <p:nvPr/>
        </p:nvSpPr>
        <p:spPr>
          <a:xfrm>
            <a:off x="272584" y="5117105"/>
            <a:ext cx="1511303" cy="824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Утверждение типового медиаплана </a:t>
            </a:r>
            <a:br/>
            <a:r>
              <a:t>Центра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</a:t>
            </a:r>
          </a:p>
        </p:txBody>
      </p:sp>
      <p:sp>
        <p:nvSpPr>
          <p:cNvPr id="114" name="Прямая соединительная линия 25"/>
          <p:cNvSpPr/>
          <p:nvPr/>
        </p:nvSpPr>
        <p:spPr>
          <a:xfrm flipH="1">
            <a:off x="390060" y="4683126"/>
            <a:ext cx="2" cy="396876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5" name="Заголовок 1"/>
          <p:cNvSpPr txBox="1"/>
          <p:nvPr/>
        </p:nvSpPr>
        <p:spPr>
          <a:xfrm>
            <a:off x="10174747" y="3355644"/>
            <a:ext cx="917620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tabLst>
                <a:tab pos="177800" algn="l"/>
              </a:tabLst>
              <a:defRPr sz="14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20.09</a:t>
            </a:r>
          </a:p>
        </p:txBody>
      </p:sp>
      <p:sp>
        <p:nvSpPr>
          <p:cNvPr id="116" name="Заголовок 1"/>
          <p:cNvSpPr txBox="1"/>
          <p:nvPr/>
        </p:nvSpPr>
        <p:spPr>
          <a:xfrm>
            <a:off x="1728748" y="1855994"/>
            <a:ext cx="1384301" cy="2475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Согласование типового дизайн-проекта Центра 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6000">
                <a:solidFill>
                  <a:srgbClr val="333E48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Согласование типового проекта зонирования Центра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РФ, </a:t>
            </a:r>
            <a:br/>
            <a:r>
              <a:t>Фед. оператор </a:t>
            </a:r>
          </a:p>
        </p:txBody>
      </p:sp>
      <p:sp>
        <p:nvSpPr>
          <p:cNvPr id="117" name="Прямая соединительная линия 28"/>
          <p:cNvSpPr/>
          <p:nvPr/>
        </p:nvSpPr>
        <p:spPr>
          <a:xfrm>
            <a:off x="1850869" y="3803648"/>
            <a:ext cx="2" cy="220393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8" name="Прямая соединительная линия 29"/>
          <p:cNvSpPr/>
          <p:nvPr/>
        </p:nvSpPr>
        <p:spPr>
          <a:xfrm>
            <a:off x="524106" y="4036740"/>
            <a:ext cx="2647721" cy="2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9" name="Прямая соединительная линия 30"/>
          <p:cNvSpPr/>
          <p:nvPr/>
        </p:nvSpPr>
        <p:spPr>
          <a:xfrm>
            <a:off x="374185" y="4673600"/>
            <a:ext cx="1168402" cy="0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0" name="Прямая соединительная линия 31"/>
          <p:cNvSpPr/>
          <p:nvPr/>
        </p:nvSpPr>
        <p:spPr>
          <a:xfrm>
            <a:off x="507009" y="4762810"/>
            <a:ext cx="2849510" cy="2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1" name="Прямая соединительная линия 32"/>
          <p:cNvSpPr/>
          <p:nvPr/>
        </p:nvSpPr>
        <p:spPr>
          <a:xfrm>
            <a:off x="1817416" y="4776858"/>
            <a:ext cx="2" cy="308100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2" name="Заголовок 1"/>
          <p:cNvSpPr txBox="1"/>
          <p:nvPr/>
        </p:nvSpPr>
        <p:spPr>
          <a:xfrm>
            <a:off x="1709234" y="5117105"/>
            <a:ext cx="1409702" cy="1103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Согласование типового перечня оборудования Центра 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РФ, </a:t>
            </a:r>
            <a:br/>
            <a:r>
              <a:t>Фед. оператор </a:t>
            </a:r>
          </a:p>
        </p:txBody>
      </p:sp>
      <p:sp>
        <p:nvSpPr>
          <p:cNvPr id="123" name="Заголовок 1"/>
          <p:cNvSpPr txBox="1"/>
          <p:nvPr/>
        </p:nvSpPr>
        <p:spPr>
          <a:xfrm>
            <a:off x="3171825" y="1840506"/>
            <a:ext cx="2022475" cy="951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Согласование объема финансового обеспечения на функционирование Центров 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РФ, </a:t>
            </a:r>
            <a:br/>
            <a:r>
              <a:t>Фед. оператор </a:t>
            </a:r>
          </a:p>
        </p:txBody>
      </p:sp>
      <p:sp>
        <p:nvSpPr>
          <p:cNvPr id="124" name="Прямая соединительная линия 35"/>
          <p:cNvSpPr/>
          <p:nvPr/>
        </p:nvSpPr>
        <p:spPr>
          <a:xfrm>
            <a:off x="3317875" y="3155950"/>
            <a:ext cx="0" cy="965201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5" name="Прямая соединительная линия 36"/>
          <p:cNvSpPr/>
          <p:nvPr/>
        </p:nvSpPr>
        <p:spPr>
          <a:xfrm>
            <a:off x="1835149" y="4114800"/>
            <a:ext cx="1479552" cy="0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6" name="Заголовок 1"/>
          <p:cNvSpPr txBox="1"/>
          <p:nvPr/>
        </p:nvSpPr>
        <p:spPr>
          <a:xfrm>
            <a:off x="3463926" y="5117105"/>
            <a:ext cx="2451101" cy="1129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Повышение квалификации сотрудников Центров и педагогов, в т. ч. по новым технологиям преподавания предметной области «Технология»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</a:t>
            </a:r>
          </a:p>
        </p:txBody>
      </p:sp>
      <p:sp>
        <p:nvSpPr>
          <p:cNvPr id="127" name="Прямая соединительная линия 38"/>
          <p:cNvSpPr/>
          <p:nvPr/>
        </p:nvSpPr>
        <p:spPr>
          <a:xfrm>
            <a:off x="3524248" y="4772659"/>
            <a:ext cx="3255012" cy="2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8" name="Прямая соединительная линия 39"/>
          <p:cNvSpPr/>
          <p:nvPr/>
        </p:nvSpPr>
        <p:spPr>
          <a:xfrm>
            <a:off x="3543300" y="4764406"/>
            <a:ext cx="0" cy="361316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9" name="Заголовок 1"/>
          <p:cNvSpPr txBox="1"/>
          <p:nvPr/>
        </p:nvSpPr>
        <p:spPr>
          <a:xfrm>
            <a:off x="5359401" y="1853206"/>
            <a:ext cx="2019301" cy="671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Закупка, доставка </a:t>
            </a:r>
            <a:br/>
            <a:r>
              <a:t>и наладка оборудования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</a:t>
            </a:r>
          </a:p>
        </p:txBody>
      </p:sp>
      <p:sp>
        <p:nvSpPr>
          <p:cNvPr id="130" name="Прямая соединительная линия 41"/>
          <p:cNvSpPr/>
          <p:nvPr/>
        </p:nvSpPr>
        <p:spPr>
          <a:xfrm>
            <a:off x="5476875" y="2603499"/>
            <a:ext cx="0" cy="1498602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1" name="Прямая соединительная линия 42"/>
          <p:cNvSpPr/>
          <p:nvPr/>
        </p:nvSpPr>
        <p:spPr>
          <a:xfrm>
            <a:off x="3581400" y="4114800"/>
            <a:ext cx="6819901" cy="0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2" name="Заголовок 1"/>
          <p:cNvSpPr txBox="1"/>
          <p:nvPr/>
        </p:nvSpPr>
        <p:spPr>
          <a:xfrm>
            <a:off x="10495467" y="5117105"/>
            <a:ext cx="1511301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Организация</a:t>
            </a:r>
            <a:r>
              <a:rPr dirty="0"/>
              <a:t> </a:t>
            </a:r>
            <a:r>
              <a:rPr dirty="0" err="1"/>
              <a:t>набора</a:t>
            </a:r>
            <a:r>
              <a:rPr dirty="0"/>
              <a:t> </a:t>
            </a:r>
            <a:r>
              <a:rPr dirty="0" err="1"/>
              <a:t>детей</a:t>
            </a:r>
            <a:r>
              <a:rPr dirty="0"/>
              <a:t>, </a:t>
            </a:r>
            <a:r>
              <a:rPr dirty="0" err="1"/>
              <a:t>обучающихся</a:t>
            </a:r>
            <a:r>
              <a:rPr dirty="0"/>
              <a:t> </a:t>
            </a:r>
            <a:br>
              <a:rPr dirty="0"/>
            </a:br>
            <a:r>
              <a:rPr dirty="0"/>
              <a:t>по </a:t>
            </a:r>
            <a:r>
              <a:rPr dirty="0" err="1"/>
              <a:t>программам</a:t>
            </a:r>
            <a:r>
              <a:rPr dirty="0"/>
              <a:t> </a:t>
            </a:r>
            <a:r>
              <a:rPr dirty="0" err="1" smtClean="0"/>
              <a:t>Центров</a:t>
            </a:r>
            <a:r>
              <a:rPr lang="ru-RU" dirty="0" smtClean="0"/>
              <a:t>, в том числе в сетевом режиме</a:t>
            </a:r>
            <a:endParaRPr sz="6000" dirty="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------------</a:t>
            </a:r>
            <a:endParaRPr sz="6000" dirty="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Субъект</a:t>
            </a:r>
            <a:r>
              <a:rPr dirty="0"/>
              <a:t> РФ</a:t>
            </a:r>
          </a:p>
        </p:txBody>
      </p:sp>
      <p:sp>
        <p:nvSpPr>
          <p:cNvPr id="133" name="Прямая соединительная линия 44"/>
          <p:cNvSpPr/>
          <p:nvPr/>
        </p:nvSpPr>
        <p:spPr>
          <a:xfrm>
            <a:off x="10568333" y="4683126"/>
            <a:ext cx="2" cy="396876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4" name="Прямая соединительная линия 45"/>
          <p:cNvSpPr/>
          <p:nvPr/>
        </p:nvSpPr>
        <p:spPr>
          <a:xfrm>
            <a:off x="10549052" y="4673600"/>
            <a:ext cx="1401649" cy="0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5" name="Заголовок 1"/>
          <p:cNvSpPr txBox="1"/>
          <p:nvPr/>
        </p:nvSpPr>
        <p:spPr>
          <a:xfrm>
            <a:off x="10293815" y="1472205"/>
            <a:ext cx="1504177" cy="1763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Лицензирование образовательной деятельности Центров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6000">
                <a:solidFill>
                  <a:srgbClr val="333E48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Открытие Центров </a:t>
            </a:r>
          </a:p>
        </p:txBody>
      </p:sp>
      <p:sp>
        <p:nvSpPr>
          <p:cNvPr id="136" name="Прямая соединительная линия 50"/>
          <p:cNvSpPr/>
          <p:nvPr/>
        </p:nvSpPr>
        <p:spPr>
          <a:xfrm flipH="1">
            <a:off x="390060" y="3797300"/>
            <a:ext cx="2" cy="304802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7" name="Прямая соединительная линия 51"/>
          <p:cNvSpPr/>
          <p:nvPr/>
        </p:nvSpPr>
        <p:spPr>
          <a:xfrm>
            <a:off x="374185" y="4114800"/>
            <a:ext cx="1168402" cy="0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Задачи для региональных проектных офисов на август:</a:t>
            </a:r>
          </a:p>
        </p:txBody>
      </p:sp>
      <p:sp>
        <p:nvSpPr>
          <p:cNvPr id="154" name="Текст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dirty="0"/>
              <a:t>1. </a:t>
            </a:r>
            <a:r>
              <a:rPr dirty="0" err="1"/>
              <a:t>Провести</a:t>
            </a:r>
            <a:r>
              <a:rPr dirty="0"/>
              <a:t>  </a:t>
            </a:r>
            <a:r>
              <a:rPr dirty="0" err="1"/>
              <a:t>мониторинг</a:t>
            </a:r>
            <a:r>
              <a:rPr dirty="0"/>
              <a:t> </a:t>
            </a:r>
            <a:r>
              <a:rPr dirty="0" err="1"/>
              <a:t>приведения</a:t>
            </a:r>
            <a:r>
              <a:rPr dirty="0"/>
              <a:t> </a:t>
            </a:r>
            <a:r>
              <a:rPr dirty="0" err="1"/>
              <a:t>площадок</a:t>
            </a:r>
            <a:r>
              <a:rPr dirty="0"/>
              <a:t> </a:t>
            </a:r>
            <a:r>
              <a:rPr dirty="0" err="1"/>
              <a:t>образовательных</a:t>
            </a:r>
            <a:r>
              <a:rPr dirty="0"/>
              <a:t> </a:t>
            </a:r>
            <a:r>
              <a:rPr dirty="0" err="1"/>
              <a:t>организаций</a:t>
            </a:r>
            <a:r>
              <a:rPr dirty="0"/>
              <a:t> в </a:t>
            </a:r>
            <a:r>
              <a:rPr dirty="0" err="1"/>
              <a:t>соответствие</a:t>
            </a:r>
            <a:r>
              <a:rPr dirty="0"/>
              <a:t> с </a:t>
            </a:r>
            <a:r>
              <a:rPr dirty="0" err="1"/>
              <a:t>утвержденным</a:t>
            </a:r>
            <a:r>
              <a:rPr dirty="0"/>
              <a:t> </a:t>
            </a:r>
            <a:r>
              <a:rPr dirty="0" err="1"/>
              <a:t>дизайн-макетом</a:t>
            </a:r>
            <a:r>
              <a:rPr dirty="0"/>
              <a:t> и </a:t>
            </a:r>
            <a:r>
              <a:rPr dirty="0" err="1"/>
              <a:t>фирменным</a:t>
            </a:r>
            <a:r>
              <a:rPr dirty="0"/>
              <a:t> </a:t>
            </a:r>
            <a:r>
              <a:rPr dirty="0" err="1"/>
              <a:t>стилем</a:t>
            </a:r>
            <a:r>
              <a:rPr dirty="0"/>
              <a:t> «</a:t>
            </a:r>
            <a:r>
              <a:rPr dirty="0" err="1"/>
              <a:t>Точка</a:t>
            </a:r>
            <a:r>
              <a:rPr dirty="0"/>
              <a:t> </a:t>
            </a:r>
            <a:r>
              <a:rPr dirty="0" err="1"/>
              <a:t>роста</a:t>
            </a:r>
            <a:r>
              <a:rPr dirty="0"/>
              <a:t>», </a:t>
            </a:r>
            <a:r>
              <a:rPr dirty="0" err="1"/>
              <a:t>доставки</a:t>
            </a:r>
            <a:r>
              <a:rPr dirty="0"/>
              <a:t>, </a:t>
            </a:r>
            <a:r>
              <a:rPr dirty="0" err="1"/>
              <a:t>установки</a:t>
            </a:r>
            <a:r>
              <a:rPr dirty="0"/>
              <a:t> и </a:t>
            </a:r>
            <a:r>
              <a:rPr dirty="0" err="1"/>
              <a:t>наладки</a:t>
            </a:r>
            <a:r>
              <a:rPr dirty="0"/>
              <a:t> </a:t>
            </a:r>
            <a:r>
              <a:rPr dirty="0" err="1"/>
              <a:t>учебного</a:t>
            </a:r>
            <a:r>
              <a:rPr dirty="0"/>
              <a:t> </a:t>
            </a:r>
            <a:r>
              <a:rPr dirty="0" err="1"/>
              <a:t>оборудования</a:t>
            </a:r>
            <a:r>
              <a:rPr dirty="0"/>
              <a:t> – </a:t>
            </a:r>
            <a:r>
              <a:rPr dirty="0" err="1"/>
              <a:t>срок</a:t>
            </a:r>
            <a:r>
              <a:rPr dirty="0"/>
              <a:t> </a:t>
            </a:r>
            <a:r>
              <a:rPr b="1" dirty="0"/>
              <a:t>30.08.2019</a:t>
            </a:r>
            <a:r>
              <a:rPr dirty="0"/>
              <a:t> </a:t>
            </a:r>
          </a:p>
          <a:p>
            <a:pPr marL="274638" indent="0">
              <a:buNone/>
            </a:pPr>
            <a:r>
              <a:rPr dirty="0"/>
              <a:t>(</a:t>
            </a:r>
            <a:r>
              <a:rPr dirty="0" err="1"/>
              <a:t>фото</a:t>
            </a:r>
            <a:r>
              <a:rPr dirty="0"/>
              <a:t>: </a:t>
            </a:r>
            <a:r>
              <a:rPr dirty="0" err="1"/>
              <a:t>фасад</a:t>
            </a:r>
            <a:r>
              <a:rPr dirty="0"/>
              <a:t> </a:t>
            </a:r>
            <a:r>
              <a:rPr dirty="0" err="1"/>
              <a:t>здания</a:t>
            </a:r>
            <a:r>
              <a:rPr dirty="0"/>
              <a:t>, </a:t>
            </a:r>
            <a:r>
              <a:rPr dirty="0" err="1"/>
              <a:t>наружной</a:t>
            </a:r>
            <a:r>
              <a:rPr dirty="0"/>
              <a:t> </a:t>
            </a:r>
            <a:r>
              <a:rPr dirty="0" err="1"/>
              <a:t>вывески</a:t>
            </a:r>
            <a:r>
              <a:rPr dirty="0"/>
              <a:t>, </a:t>
            </a:r>
            <a:r>
              <a:rPr dirty="0" err="1"/>
              <a:t>кабинета</a:t>
            </a:r>
            <a:r>
              <a:rPr dirty="0"/>
              <a:t> </a:t>
            </a:r>
            <a:r>
              <a:rPr dirty="0" err="1"/>
              <a:t>цифровых</a:t>
            </a:r>
            <a:r>
              <a:rPr dirty="0"/>
              <a:t> и </a:t>
            </a:r>
            <a:r>
              <a:rPr dirty="0" err="1"/>
              <a:t>гуманитарных</a:t>
            </a:r>
            <a:r>
              <a:rPr dirty="0"/>
              <a:t> </a:t>
            </a:r>
            <a:r>
              <a:rPr dirty="0" err="1"/>
              <a:t>компетенций</a:t>
            </a:r>
            <a:r>
              <a:rPr dirty="0"/>
              <a:t>, </a:t>
            </a:r>
            <a:r>
              <a:rPr dirty="0" err="1"/>
              <a:t>помещения</a:t>
            </a:r>
            <a:r>
              <a:rPr dirty="0"/>
              <a:t> </a:t>
            </a:r>
            <a:r>
              <a:rPr dirty="0" err="1"/>
              <a:t>проектной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dirty="0"/>
              <a:t> (</a:t>
            </a:r>
            <a:r>
              <a:rPr dirty="0" err="1"/>
              <a:t>шахматной</a:t>
            </a:r>
            <a:r>
              <a:rPr dirty="0"/>
              <a:t> </a:t>
            </a:r>
            <a:r>
              <a:rPr dirty="0" err="1"/>
              <a:t>гостиной</a:t>
            </a:r>
            <a:r>
              <a:rPr dirty="0"/>
              <a:t>, </a:t>
            </a:r>
            <a:r>
              <a:rPr dirty="0" err="1"/>
              <a:t>медиазоны</a:t>
            </a:r>
            <a:r>
              <a:rPr dirty="0"/>
              <a:t>), </a:t>
            </a:r>
            <a:r>
              <a:rPr dirty="0" err="1"/>
              <a:t>декаративных</a:t>
            </a:r>
            <a:r>
              <a:rPr dirty="0"/>
              <a:t> </a:t>
            </a:r>
            <a:r>
              <a:rPr dirty="0" err="1"/>
              <a:t>элементов</a:t>
            </a:r>
            <a:r>
              <a:rPr dirty="0"/>
              <a:t> и </a:t>
            </a:r>
            <a:r>
              <a:rPr dirty="0" err="1"/>
              <a:t>размещенных</a:t>
            </a:r>
            <a:r>
              <a:rPr dirty="0"/>
              <a:t> </a:t>
            </a:r>
            <a:r>
              <a:rPr dirty="0" err="1"/>
              <a:t>логотипов</a:t>
            </a:r>
            <a:r>
              <a:rPr dirty="0"/>
              <a:t>) </a:t>
            </a:r>
          </a:p>
          <a:p>
            <a:r>
              <a:rPr dirty="0" smtClean="0"/>
              <a:t>2. </a:t>
            </a:r>
            <a:r>
              <a:rPr dirty="0" err="1"/>
              <a:t>Организовать</a:t>
            </a:r>
            <a:r>
              <a:rPr dirty="0"/>
              <a:t> </a:t>
            </a:r>
            <a:r>
              <a:rPr dirty="0" err="1"/>
              <a:t>информационное</a:t>
            </a:r>
            <a:r>
              <a:rPr dirty="0"/>
              <a:t> </a:t>
            </a:r>
            <a:r>
              <a:rPr dirty="0" err="1"/>
              <a:t>сопровождение</a:t>
            </a:r>
            <a:r>
              <a:rPr dirty="0"/>
              <a:t> </a:t>
            </a:r>
            <a:r>
              <a:rPr dirty="0" err="1"/>
              <a:t>ремонтных</a:t>
            </a:r>
            <a:r>
              <a:rPr dirty="0"/>
              <a:t> и </a:t>
            </a:r>
            <a:r>
              <a:rPr dirty="0" err="1"/>
              <a:t>подготовительных</a:t>
            </a:r>
            <a:r>
              <a:rPr dirty="0"/>
              <a:t> </a:t>
            </a:r>
            <a:r>
              <a:rPr dirty="0" err="1"/>
              <a:t>работ</a:t>
            </a:r>
            <a:r>
              <a:rPr dirty="0"/>
              <a:t> к </a:t>
            </a:r>
            <a:r>
              <a:rPr dirty="0" err="1"/>
              <a:t>открытию</a:t>
            </a:r>
            <a:r>
              <a:rPr dirty="0"/>
              <a:t> </a:t>
            </a:r>
            <a:r>
              <a:rPr dirty="0" err="1"/>
              <a:t>Центров</a:t>
            </a:r>
            <a:r>
              <a:rPr dirty="0"/>
              <a:t>, в </a:t>
            </a:r>
            <a:r>
              <a:rPr dirty="0" err="1"/>
              <a:t>том</a:t>
            </a:r>
            <a:r>
              <a:rPr dirty="0"/>
              <a:t> </a:t>
            </a:r>
            <a:r>
              <a:rPr dirty="0" err="1"/>
              <a:t>числе</a:t>
            </a:r>
            <a:r>
              <a:rPr dirty="0"/>
              <a:t> </a:t>
            </a:r>
            <a:r>
              <a:rPr dirty="0" err="1"/>
              <a:t>образовательных</a:t>
            </a:r>
            <a:r>
              <a:rPr dirty="0"/>
              <a:t> </a:t>
            </a:r>
            <a:r>
              <a:rPr dirty="0" err="1"/>
              <a:t>сессий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учителей</a:t>
            </a:r>
            <a:r>
              <a:rPr dirty="0"/>
              <a:t> </a:t>
            </a:r>
            <a:r>
              <a:rPr dirty="0" err="1"/>
              <a:t>технологии</a:t>
            </a:r>
            <a:endParaRPr dirty="0"/>
          </a:p>
          <a:p>
            <a:r>
              <a:rPr lang="ru-RU" dirty="0" smtClean="0"/>
              <a:t>3</a:t>
            </a:r>
            <a:r>
              <a:rPr dirty="0" smtClean="0"/>
              <a:t>. </a:t>
            </a:r>
            <a:r>
              <a:rPr dirty="0" err="1"/>
              <a:t>Представить</a:t>
            </a:r>
            <a:r>
              <a:rPr dirty="0"/>
              <a:t> </a:t>
            </a:r>
            <a:r>
              <a:rPr dirty="0" err="1"/>
              <a:t>отчет</a:t>
            </a:r>
            <a:r>
              <a:rPr dirty="0"/>
              <a:t> </a:t>
            </a: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исполнении</a:t>
            </a:r>
            <a:r>
              <a:rPr dirty="0"/>
              <a:t> медиаплана по </a:t>
            </a:r>
            <a:r>
              <a:rPr dirty="0" err="1"/>
              <a:t>информационному</a:t>
            </a:r>
            <a:r>
              <a:rPr dirty="0"/>
              <a:t> </a:t>
            </a:r>
            <a:r>
              <a:rPr dirty="0" err="1"/>
              <a:t>сопровождению</a:t>
            </a:r>
            <a:r>
              <a:rPr dirty="0"/>
              <a:t> </a:t>
            </a:r>
            <a:r>
              <a:rPr dirty="0" err="1"/>
              <a:t>создания</a:t>
            </a:r>
            <a:r>
              <a:rPr dirty="0"/>
              <a:t> </a:t>
            </a:r>
            <a:r>
              <a:rPr dirty="0" err="1"/>
              <a:t>Центров</a:t>
            </a:r>
            <a:r>
              <a:rPr dirty="0"/>
              <a:t> </a:t>
            </a:r>
            <a:endParaRPr lang="ru-RU" dirty="0" smtClean="0"/>
          </a:p>
          <a:p>
            <a:pPr marL="274638" indent="0">
              <a:buNone/>
            </a:pPr>
            <a:r>
              <a:rPr dirty="0" smtClean="0"/>
              <a:t>(</a:t>
            </a:r>
            <a:r>
              <a:rPr dirty="0" err="1" smtClean="0"/>
              <a:t>ссылки</a:t>
            </a:r>
            <a:r>
              <a:rPr dirty="0" smtClean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печатные</a:t>
            </a:r>
            <a:r>
              <a:rPr dirty="0"/>
              <a:t> </a:t>
            </a:r>
            <a:r>
              <a:rPr dirty="0" err="1"/>
              <a:t>издания</a:t>
            </a:r>
            <a:r>
              <a:rPr dirty="0"/>
              <a:t>, </a:t>
            </a:r>
            <a:r>
              <a:rPr dirty="0" err="1" smtClean="0"/>
              <a:t>интернет</a:t>
            </a:r>
            <a:r>
              <a:rPr lang="ru-RU" dirty="0" smtClean="0"/>
              <a:t>-</a:t>
            </a:r>
            <a:r>
              <a:rPr dirty="0" err="1" smtClean="0"/>
              <a:t>публикации</a:t>
            </a:r>
            <a:r>
              <a:rPr dirty="0" smtClean="0"/>
              <a:t> </a:t>
            </a:r>
            <a:r>
              <a:rPr dirty="0"/>
              <a:t>и </a:t>
            </a:r>
            <a:r>
              <a:rPr dirty="0" err="1"/>
              <a:t>видеосюжеты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телевизионных</a:t>
            </a:r>
            <a:r>
              <a:rPr dirty="0"/>
              <a:t> </a:t>
            </a:r>
            <a:r>
              <a:rPr dirty="0" err="1"/>
              <a:t>каналах</a:t>
            </a:r>
            <a:r>
              <a:rPr dirty="0"/>
              <a:t>) </a:t>
            </a:r>
            <a:r>
              <a:rPr dirty="0" smtClean="0"/>
              <a:t>- </a:t>
            </a: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b="1" dirty="0"/>
              <a:t>30.08.2019</a:t>
            </a:r>
          </a:p>
        </p:txBody>
      </p:sp>
      <p:sp>
        <p:nvSpPr>
          <p:cNvPr id="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699"/>
            <a:ext cx="343902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699"/>
            <a:ext cx="343902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 dirty="0"/>
          </a:p>
        </p:txBody>
      </p:sp>
      <p:sp>
        <p:nvSpPr>
          <p:cNvPr id="157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Образовательные сессии </a:t>
            </a:r>
            <a:br/>
            <a:r>
              <a:t>для педагогов Центров</a:t>
            </a:r>
          </a:p>
        </p:txBody>
      </p:sp>
      <p:sp>
        <p:nvSpPr>
          <p:cNvPr id="159" name="Прямоугольник 4"/>
          <p:cNvSpPr txBox="1"/>
          <p:nvPr/>
        </p:nvSpPr>
        <p:spPr>
          <a:xfrm>
            <a:off x="3069769" y="1700320"/>
            <a:ext cx="1332096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Soft Skills</a:t>
            </a:r>
          </a:p>
        </p:txBody>
      </p:sp>
      <p:sp>
        <p:nvSpPr>
          <p:cNvPr id="160" name="Прямоугольник 6"/>
          <p:cNvSpPr txBox="1"/>
          <p:nvPr/>
        </p:nvSpPr>
        <p:spPr>
          <a:xfrm>
            <a:off x="7354158" y="1700320"/>
            <a:ext cx="1417051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Hard Skills</a:t>
            </a:r>
          </a:p>
        </p:txBody>
      </p:sp>
      <p:sp>
        <p:nvSpPr>
          <p:cNvPr id="161" name="Прямоугольник 3"/>
          <p:cNvSpPr txBox="1"/>
          <p:nvPr/>
        </p:nvSpPr>
        <p:spPr>
          <a:xfrm>
            <a:off x="162054" y="2143987"/>
            <a:ext cx="1753527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Содержание:</a:t>
            </a:r>
          </a:p>
        </p:txBody>
      </p:sp>
      <p:sp>
        <p:nvSpPr>
          <p:cNvPr id="162" name="Прямоугольник 3"/>
          <p:cNvSpPr txBox="1"/>
          <p:nvPr/>
        </p:nvSpPr>
        <p:spPr>
          <a:xfrm>
            <a:off x="175387" y="4773974"/>
            <a:ext cx="965729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Сроки:</a:t>
            </a:r>
          </a:p>
        </p:txBody>
      </p:sp>
      <p:sp>
        <p:nvSpPr>
          <p:cNvPr id="163" name="Прямоугольник 3"/>
          <p:cNvSpPr txBox="1"/>
          <p:nvPr/>
        </p:nvSpPr>
        <p:spPr>
          <a:xfrm>
            <a:off x="692735" y="5417953"/>
            <a:ext cx="1162679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Формат:</a:t>
            </a:r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1990605" y="2275695"/>
            <a:ext cx="4228417" cy="2119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ТРИЗ</a:t>
            </a: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Навыки презентации проекта</a:t>
            </a: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Обучение гибким компетенциям: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Командная работа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Креативное и критическое мышление</a:t>
            </a:r>
          </a:p>
        </p:txBody>
      </p:sp>
      <p:sp>
        <p:nvSpPr>
          <p:cNvPr id="165" name="Прямоугольник 3"/>
          <p:cNvSpPr txBox="1"/>
          <p:nvPr/>
        </p:nvSpPr>
        <p:spPr>
          <a:xfrm>
            <a:off x="2088355" y="5388214"/>
            <a:ext cx="2904092" cy="107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дистанционный</a:t>
            </a: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итоговое тестирование</a:t>
            </a:r>
          </a:p>
          <a:p>
            <a:pPr>
              <a:lnSpc>
                <a:spcPct val="120000"/>
              </a:lnSpc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10 996</a:t>
            </a:r>
            <a:r>
              <a:rPr b="0"/>
              <a:t> человек</a:t>
            </a:r>
          </a:p>
        </p:txBody>
      </p:sp>
      <p:sp>
        <p:nvSpPr>
          <p:cNvPr id="166" name="Прямоугольник 3"/>
          <p:cNvSpPr txBox="1"/>
          <p:nvPr/>
        </p:nvSpPr>
        <p:spPr>
          <a:xfrm>
            <a:off x="6246924" y="5378958"/>
            <a:ext cx="3594283" cy="1072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очное обучение</a:t>
            </a: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 технопарках «Кванториум»</a:t>
            </a:r>
          </a:p>
          <a:p>
            <a:pPr>
              <a:lnSpc>
                <a:spcPct val="120000"/>
              </a:lnSpc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2587</a:t>
            </a:r>
            <a:r>
              <a:rPr b="0"/>
              <a:t> – учителей технологии</a:t>
            </a:r>
          </a:p>
        </p:txBody>
      </p:sp>
      <p:sp>
        <p:nvSpPr>
          <p:cNvPr id="167" name="Прямоугольник 3"/>
          <p:cNvSpPr txBox="1"/>
          <p:nvPr/>
        </p:nvSpPr>
        <p:spPr>
          <a:xfrm>
            <a:off x="2020714" y="4773974"/>
            <a:ext cx="2434539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15.04. – 30.06. 2019</a:t>
            </a:r>
          </a:p>
        </p:txBody>
      </p:sp>
      <p:sp>
        <p:nvSpPr>
          <p:cNvPr id="168" name="Прямоугольник 3"/>
          <p:cNvSpPr txBox="1"/>
          <p:nvPr/>
        </p:nvSpPr>
        <p:spPr>
          <a:xfrm>
            <a:off x="6259386" y="4773974"/>
            <a:ext cx="2363970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01.07. – 23.08.2019</a:t>
            </a:r>
          </a:p>
        </p:txBody>
      </p:sp>
      <p:sp>
        <p:nvSpPr>
          <p:cNvPr id="169" name="Прямоугольник 3"/>
          <p:cNvSpPr txBox="1"/>
          <p:nvPr/>
        </p:nvSpPr>
        <p:spPr>
          <a:xfrm>
            <a:off x="6294044" y="2275695"/>
            <a:ext cx="5679112" cy="2119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Типовые планы и техники проведения занятий</a:t>
            </a: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Обучение предметным навыкам: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Программирование 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3D-моделирование и 3D-печать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Разработка виртуальной реальности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Управления коптером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700"/>
            <a:ext cx="343902" cy="35813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72" name="Заголовок 1"/>
          <p:cNvSpPr txBox="1">
            <a:spLocks noGrp="1"/>
          </p:cNvSpPr>
          <p:nvPr>
            <p:ph type="title"/>
          </p:nvPr>
        </p:nvSpPr>
        <p:spPr>
          <a:xfrm>
            <a:off x="852148" y="113278"/>
            <a:ext cx="9248143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Образовательные программы по уроку технологии</a:t>
            </a:r>
          </a:p>
        </p:txBody>
      </p:sp>
      <p:sp>
        <p:nvSpPr>
          <p:cNvPr id="173" name="Объект 2"/>
          <p:cNvSpPr txBox="1">
            <a:spLocks noGrp="1"/>
          </p:cNvSpPr>
          <p:nvPr>
            <p:ph type="body" idx="1"/>
          </p:nvPr>
        </p:nvSpPr>
        <p:spPr>
          <a:xfrm>
            <a:off x="916054" y="1693154"/>
            <a:ext cx="10359892" cy="4297721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400"/>
            </a:pPr>
            <a:r>
              <a:t>Календарный план в рамках существующей нагрузки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400"/>
            </a:pPr>
            <a:r>
              <a:t>Кейс-метод построения программы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400"/>
            </a:pPr>
            <a:r>
              <a:t>Программы рассчитаны на проведение на оборудовании Центров «Точка роста»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400"/>
            </a:pPr>
            <a:r>
              <a:t>Набор компетенций необходимый для выполнения группового проекта в течении 9-го класса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400"/>
            </a:pPr>
            <a:r>
              <a:t>Интеграция с программами по информатике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700"/>
            <a:ext cx="343902" cy="35813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76" name="Заголовок 1"/>
          <p:cNvSpPr txBox="1">
            <a:spLocks noGrp="1"/>
          </p:cNvSpPr>
          <p:nvPr>
            <p:ph type="title"/>
          </p:nvPr>
        </p:nvSpPr>
        <p:spPr>
          <a:xfrm>
            <a:off x="852148" y="113278"/>
            <a:ext cx="9248143" cy="917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sz="2400" dirty="0" err="1"/>
              <a:t>Образовательные</a:t>
            </a:r>
            <a:r>
              <a:rPr sz="2400" dirty="0"/>
              <a:t> </a:t>
            </a:r>
            <a:r>
              <a:rPr sz="2400" dirty="0" err="1"/>
              <a:t>программы</a:t>
            </a:r>
            <a:r>
              <a:rPr sz="2400" dirty="0"/>
              <a:t> по </a:t>
            </a:r>
            <a:r>
              <a:rPr sz="2400" dirty="0" err="1"/>
              <a:t>уроку</a:t>
            </a:r>
            <a:r>
              <a:rPr sz="2400" dirty="0"/>
              <a:t> </a:t>
            </a:r>
            <a:r>
              <a:rPr sz="2400" dirty="0" err="1"/>
              <a:t>технологии</a:t>
            </a:r>
            <a:endParaRPr sz="2400" dirty="0"/>
          </a:p>
        </p:txBody>
      </p:sp>
      <p:pic>
        <p:nvPicPr>
          <p:cNvPr id="17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4764" y="777898"/>
            <a:ext cx="9982472" cy="5993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700"/>
            <a:ext cx="343902" cy="35813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80" name="Заголовок 1"/>
          <p:cNvSpPr txBox="1">
            <a:spLocks noGrp="1"/>
          </p:cNvSpPr>
          <p:nvPr>
            <p:ph type="title"/>
          </p:nvPr>
        </p:nvSpPr>
        <p:spPr>
          <a:xfrm>
            <a:off x="852148" y="113278"/>
            <a:ext cx="9248143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Образовательные программы по уроку технологии</a:t>
            </a:r>
          </a:p>
        </p:txBody>
      </p:sp>
      <p:pic>
        <p:nvPicPr>
          <p:cNvPr id="18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6544" y="875241"/>
            <a:ext cx="4055264" cy="5711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18358" y="875241"/>
            <a:ext cx="4018203" cy="5711826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154054" y="2099554"/>
            <a:ext cx="2633998" cy="4297721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 b="1"/>
            </a:pPr>
            <a:r>
              <a:t>5 кейсов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/>
            </a:pPr>
            <a:r>
              <a:t>Дизайн-анализ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/>
            </a:pPr>
            <a:r>
              <a:t>Формообразование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/>
            </a:pPr>
            <a:r>
              <a:t>Дизайн-исследование</a:t>
            </a:r>
          </a:p>
          <a:p>
            <a:pPr marL="0" indent="0" algn="just">
              <a:lnSpc>
                <a:spcPct val="100000"/>
              </a:lnSpc>
              <a:spcBef>
                <a:spcPts val="2900"/>
              </a:spcBef>
              <a:buSzTx/>
              <a:buNone/>
              <a:defRPr sz="2000"/>
            </a:pPr>
            <a:r>
              <a:t>Трехмерная графика</a:t>
            </a:r>
          </a:p>
        </p:txBody>
      </p:sp>
      <p:sp>
        <p:nvSpPr>
          <p:cNvPr id="184" name="Объект 2"/>
          <p:cNvSpPr txBox="1"/>
          <p:nvPr/>
        </p:nvSpPr>
        <p:spPr>
          <a:xfrm>
            <a:off x="9711472" y="2099554"/>
            <a:ext cx="2405549" cy="4297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just">
              <a:spcBef>
                <a:spcPts val="2900"/>
              </a:spcBef>
              <a:buFont typeface="Arial"/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 кейса</a:t>
            </a:r>
          </a:p>
          <a:p>
            <a:pPr algn="just">
              <a:spcBef>
                <a:spcPts val="2900"/>
              </a:spcBef>
              <a:buFont typeface="Arial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Разработка приложений VR/AR</a:t>
            </a:r>
          </a:p>
          <a:p>
            <a:pPr algn="just">
              <a:spcBef>
                <a:spcPts val="2900"/>
              </a:spcBef>
              <a:buFont typeface="Arial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Сборка VR очков</a:t>
            </a:r>
          </a:p>
          <a:p>
            <a:pPr algn="just">
              <a:spcBef>
                <a:spcPts val="2900"/>
              </a:spcBef>
              <a:buFont typeface="Arial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Графические интерфейсы UI/UX</a:t>
            </a:r>
          </a:p>
          <a:p>
            <a:pPr algn="just">
              <a:spcBef>
                <a:spcPts val="2900"/>
              </a:spcBef>
              <a:buFont typeface="Arial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Программирование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700"/>
            <a:ext cx="343902" cy="35813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87" name="Заголовок 1"/>
          <p:cNvSpPr txBox="1">
            <a:spLocks noGrp="1"/>
          </p:cNvSpPr>
          <p:nvPr>
            <p:ph type="title"/>
          </p:nvPr>
        </p:nvSpPr>
        <p:spPr>
          <a:xfrm>
            <a:off x="852148" y="113278"/>
            <a:ext cx="9248143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Образовательные программы по уроку технологии</a:t>
            </a:r>
          </a:p>
        </p:txBody>
      </p:sp>
      <p:pic>
        <p:nvPicPr>
          <p:cNvPr id="18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3403" y="1044820"/>
            <a:ext cx="4010305" cy="5681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60491" y="1037349"/>
            <a:ext cx="4010305" cy="5696757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154054" y="2099554"/>
            <a:ext cx="2311404" cy="4297721"/>
          </a:xfrm>
          <a:prstGeom prst="rect">
            <a:avLst/>
          </a:prstGeom>
        </p:spPr>
        <p:txBody>
          <a:bodyPr/>
          <a:lstStyle/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 b="1"/>
            </a:pPr>
            <a:r>
              <a:t>3 кейса</a:t>
            </a:r>
          </a:p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/>
            </a:pPr>
            <a:r>
              <a:t>Аэрофотосъемка</a:t>
            </a:r>
          </a:p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/>
            </a:pPr>
            <a:r>
              <a:t>Работа навигационных систем</a:t>
            </a:r>
          </a:p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/>
            </a:pPr>
            <a:r>
              <a:t>Работа с пространственными данными</a:t>
            </a:r>
          </a:p>
          <a:p>
            <a:pPr marL="0" indent="0" algn="just" defTabSz="749808">
              <a:lnSpc>
                <a:spcPct val="100000"/>
              </a:lnSpc>
              <a:spcBef>
                <a:spcPts val="2300"/>
              </a:spcBef>
              <a:buSzTx/>
              <a:buNone/>
              <a:defRPr sz="1640"/>
            </a:pPr>
            <a:r>
              <a:t>Картографические сервисы</a:t>
            </a:r>
          </a:p>
        </p:txBody>
      </p:sp>
      <p:sp>
        <p:nvSpPr>
          <p:cNvPr id="191" name="Объект 2"/>
          <p:cNvSpPr txBox="1"/>
          <p:nvPr/>
        </p:nvSpPr>
        <p:spPr>
          <a:xfrm>
            <a:off x="9881136" y="2099554"/>
            <a:ext cx="2198163" cy="4297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just" defTabSz="841247">
              <a:spcBef>
                <a:spcPts val="2600"/>
              </a:spcBef>
              <a:buFont typeface="Arial"/>
              <a:defRPr sz="184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 кейса</a:t>
            </a:r>
          </a:p>
          <a:p>
            <a:pPr algn="just" defTabSz="841247">
              <a:spcBef>
                <a:spcPts val="2600"/>
              </a:spcBef>
              <a:buFont typeface="Arial"/>
              <a:defRPr sz="184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Навыки полета</a:t>
            </a:r>
          </a:p>
          <a:p>
            <a:pPr algn="just" defTabSz="841247">
              <a:spcBef>
                <a:spcPts val="2600"/>
              </a:spcBef>
              <a:buFont typeface="Arial"/>
              <a:defRPr sz="184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Программирование на Python</a:t>
            </a:r>
          </a:p>
          <a:p>
            <a:pPr algn="just" defTabSz="841247">
              <a:spcBef>
                <a:spcPts val="2600"/>
              </a:spcBef>
              <a:buFont typeface="Arial"/>
              <a:defRPr sz="184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Распознавание объектов</a:t>
            </a:r>
          </a:p>
          <a:p>
            <a:pPr algn="just" defTabSz="841247">
              <a:spcBef>
                <a:spcPts val="2600"/>
              </a:spcBef>
              <a:buFont typeface="Arial"/>
              <a:defRPr sz="184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Программирование интернета вещей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/>
          <a:p>
            <a:pPr defTabSz="658368">
              <a:defRPr sz="2016"/>
            </a:pPr>
            <a:r>
              <a:t>Федеральный проект  </a:t>
            </a:r>
            <a:br/>
            <a:r>
              <a:t>«Современная школа» национального проекта «Образование</a:t>
            </a:r>
          </a:p>
        </p:txBody>
      </p:sp>
      <p:sp>
        <p:nvSpPr>
          <p:cNvPr id="42" name="Текст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4400"/>
            </a:pPr>
            <a:r>
              <a:t>мероприятие: </a:t>
            </a:r>
          </a:p>
          <a:p>
            <a:pPr marL="0" indent="0" algn="ctr">
              <a:buSzTx/>
              <a:buNone/>
              <a:defRPr sz="4400"/>
            </a:pPr>
            <a:r>
              <a:t>«Обновление материально-технической базы для формирования у обучающихся современных технологических и гуманитарных навыков»  </a:t>
            </a:r>
          </a:p>
        </p:txBody>
      </p:sp>
      <p:sp>
        <p:nvSpPr>
          <p:cNvPr id="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699"/>
            <a:ext cx="343902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45" name="Заголовок 1"/>
          <p:cNvSpPr txBox="1"/>
          <p:nvPr/>
        </p:nvSpPr>
        <p:spPr>
          <a:xfrm>
            <a:off x="1028700" y="1965426"/>
            <a:ext cx="10998200" cy="902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Вхождение РФ к 2024 году в ТОП10 стран мира по качеству общего образования, воспитания гармонично развитой и социально ответственной личности, посредством обновления </a:t>
            </a:r>
            <a:r>
              <a:rPr b="1"/>
              <a:t>содержания, технологий и методов обучения</a:t>
            </a:r>
            <a:r>
              <a:t> </a:t>
            </a:r>
          </a:p>
        </p:txBody>
      </p:sp>
      <p:graphicFrame>
        <p:nvGraphicFramePr>
          <p:cNvPr id="46" name="Таблица 6"/>
          <p:cNvGraphicFramePr/>
          <p:nvPr/>
        </p:nvGraphicFramePr>
        <p:xfrm>
          <a:off x="1138044" y="3049030"/>
          <a:ext cx="8889999" cy="31140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963333"/>
                <a:gridCol w="2963333"/>
                <a:gridCol w="2963333"/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год</a:t>
                      </a: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школ</a:t>
                      </a: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Охват учащихся, тыс</a:t>
                      </a: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2049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5000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250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8000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11 000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550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13 500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700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16 000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800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47" name="Заголовок 1"/>
          <p:cNvSpPr txBox="1"/>
          <p:nvPr/>
        </p:nvSpPr>
        <p:spPr>
          <a:xfrm>
            <a:off x="1028700" y="354868"/>
            <a:ext cx="6273800" cy="853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Цель федерального проекта </a:t>
            </a:r>
            <a:br/>
            <a:r>
              <a:t>«Современная школа»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50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9171214" cy="91757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Распоряжение Министерства просвещения РФ №P-23</a:t>
            </a:r>
            <a:br/>
            <a:r>
              <a:t>от 1 марта 2019 года </a:t>
            </a:r>
          </a:p>
        </p:txBody>
      </p:sp>
      <p:sp>
        <p:nvSpPr>
          <p:cNvPr id="51" name="Объект 2"/>
          <p:cNvSpPr txBox="1">
            <a:spLocks noGrp="1"/>
          </p:cNvSpPr>
          <p:nvPr>
            <p:ph type="body" idx="1"/>
          </p:nvPr>
        </p:nvSpPr>
        <p:spPr>
          <a:xfrm>
            <a:off x="1104900" y="1902691"/>
            <a:ext cx="9203995" cy="446000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t>«Об утверждении методических рекомендаций по созданию мест для реализации основных и дополнительных общеобразовательных программ цифрового, естественнонаучного, технического и гуманитарного профилей в образовательных организациях, расположенных в сельской местности и малых городах, и дистанционных программ обучения определенных категорий обучающихся, в том числе на базе сетевого взаимодействия»</a:t>
            </a:r>
            <a:endParaRPr sz="5100"/>
          </a:p>
          <a:p>
            <a:pPr marL="0" indent="0" algn="just">
              <a:lnSpc>
                <a:spcPct val="80000"/>
              </a:lnSpc>
              <a:buSzTx/>
              <a:buNone/>
              <a:defRPr sz="900"/>
            </a:pPr>
            <a:endParaRPr sz="5100"/>
          </a:p>
          <a:p>
            <a:pPr marL="0" indent="0" algn="just">
              <a:lnSpc>
                <a:spcPct val="80000"/>
              </a:lnSpc>
              <a:buSzTx/>
              <a:buNone/>
              <a:defRPr sz="1900" b="1"/>
            </a:pPr>
            <a:r>
              <a:t>Распоряжение Министерства просвещения РФ №P-46 от 15 апреля 2019 года</a:t>
            </a:r>
            <a:endParaRPr sz="900"/>
          </a:p>
          <a:p>
            <a:pPr marL="0" indent="0" algn="just">
              <a:lnSpc>
                <a:spcPct val="80000"/>
              </a:lnSpc>
              <a:buSzTx/>
              <a:buNone/>
              <a:defRPr sz="1400"/>
            </a:pPr>
            <a:r>
              <a:t> </a:t>
            </a:r>
            <a:r>
              <a:rPr sz="1900"/>
              <a:t>«О внесении изменений в распоряжение Министерства просвещения РФ №Р-23 от 1 марта 2019 года ( уточнены примерные технические характеристики примерного перечня оборудования и средств обучения для оснащения Центров «Точка роста»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80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54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Фирменный стиль</a:t>
            </a:r>
          </a:p>
        </p:txBody>
      </p:sp>
      <p:sp>
        <p:nvSpPr>
          <p:cNvPr id="55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1155699" y="1431925"/>
            <a:ext cx="9101485" cy="968375"/>
          </a:xfrm>
          <a:prstGeom prst="rect">
            <a:avLst/>
          </a:prstGeom>
        </p:spPr>
        <p:txBody>
          <a:bodyPr/>
          <a:lstStyle>
            <a:lvl1pPr marL="0" indent="0" algn="just">
              <a:buSzTx/>
              <a:buNone/>
              <a:defRPr sz="2000"/>
            </a:lvl1pPr>
          </a:lstStyle>
          <a:p>
            <a:r>
              <a:t>Символика проекта и правила ее использования в различных задачах по оформлению печатной, цифровой, сувенирной и прочей продукции описаны в кратком руководстве по фирменному стилю.</a:t>
            </a:r>
          </a:p>
        </p:txBody>
      </p:sp>
      <p:pic>
        <p:nvPicPr>
          <p:cNvPr id="56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rcRect b="60386"/>
          <a:stretch>
            <a:fillRect/>
          </a:stretch>
        </p:blipFill>
        <p:spPr>
          <a:xfrm>
            <a:off x="1176337" y="3106058"/>
            <a:ext cx="3295226" cy="1262745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Объект 2"/>
          <p:cNvSpPr txBox="1"/>
          <p:nvPr/>
        </p:nvSpPr>
        <p:spPr>
          <a:xfrm>
            <a:off x="1175656" y="2569030"/>
            <a:ext cx="2510976" cy="492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Основной логотип </a:t>
            </a:r>
            <a:br/>
            <a:r>
              <a:t>и вспомогательные версии</a:t>
            </a:r>
          </a:p>
        </p:txBody>
      </p:sp>
      <p:sp>
        <p:nvSpPr>
          <p:cNvPr id="58" name="Объект 2"/>
          <p:cNvSpPr txBox="1"/>
          <p:nvPr/>
        </p:nvSpPr>
        <p:spPr>
          <a:xfrm>
            <a:off x="4804230" y="2554515"/>
            <a:ext cx="2993571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Декоративные элементы</a:t>
            </a:r>
          </a:p>
        </p:txBody>
      </p:sp>
      <p:pic>
        <p:nvPicPr>
          <p:cNvPr id="59" name="Рисунок 24" descr="Рисунок 24"/>
          <p:cNvPicPr>
            <a:picLocks noChangeAspect="1"/>
          </p:cNvPicPr>
          <p:nvPr/>
        </p:nvPicPr>
        <p:blipFill>
          <a:blip r:embed="rId2">
            <a:extLst/>
          </a:blip>
          <a:srcRect t="52817" r="36154" b="22140"/>
          <a:stretch>
            <a:fillRect/>
          </a:stretch>
        </p:blipFill>
        <p:spPr>
          <a:xfrm>
            <a:off x="1210657" y="4390328"/>
            <a:ext cx="1552575" cy="589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Рисунок 25" descr="Рисунок 25"/>
          <p:cNvPicPr>
            <a:picLocks noChangeAspect="1"/>
          </p:cNvPicPr>
          <p:nvPr/>
        </p:nvPicPr>
        <p:blipFill>
          <a:blip r:embed="rId2">
            <a:extLst/>
          </a:blip>
          <a:srcRect t="84234" r="44522"/>
          <a:stretch>
            <a:fillRect/>
          </a:stretch>
        </p:blipFill>
        <p:spPr>
          <a:xfrm>
            <a:off x="2999374" y="4540279"/>
            <a:ext cx="1349070" cy="370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1198" y="4973620"/>
            <a:ext cx="3065735" cy="539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Рисунок 6" descr="Рисунок 6"/>
          <p:cNvPicPr>
            <a:picLocks noChangeAspect="1"/>
          </p:cNvPicPr>
          <p:nvPr/>
        </p:nvPicPr>
        <p:blipFill>
          <a:blip r:embed="rId4">
            <a:extLst/>
          </a:blip>
          <a:srcRect b="55431"/>
          <a:stretch>
            <a:fillRect/>
          </a:stretch>
        </p:blipFill>
        <p:spPr>
          <a:xfrm>
            <a:off x="1175657" y="5756950"/>
            <a:ext cx="1566489" cy="714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Рисунок 30" descr="Рисунок 30"/>
          <p:cNvPicPr>
            <a:picLocks noChangeAspect="1"/>
          </p:cNvPicPr>
          <p:nvPr/>
        </p:nvPicPr>
        <p:blipFill>
          <a:blip r:embed="rId4">
            <a:extLst/>
          </a:blip>
          <a:srcRect t="55922"/>
          <a:stretch>
            <a:fillRect/>
          </a:stretch>
        </p:blipFill>
        <p:spPr>
          <a:xfrm>
            <a:off x="2889397" y="5775528"/>
            <a:ext cx="1566491" cy="7069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" name="Группа 14"/>
          <p:cNvGrpSpPr/>
          <p:nvPr/>
        </p:nvGrpSpPr>
        <p:grpSpPr>
          <a:xfrm>
            <a:off x="4815115" y="3133724"/>
            <a:ext cx="2757262" cy="3314677"/>
            <a:chOff x="0" y="0"/>
            <a:chExt cx="2757262" cy="3314676"/>
          </a:xfrm>
        </p:grpSpPr>
        <p:pic>
          <p:nvPicPr>
            <p:cNvPr id="64" name="Рисунок 10" descr="Рисунок 10"/>
            <p:cNvPicPr>
              <a:picLocks noChangeAspect="1"/>
            </p:cNvPicPr>
            <p:nvPr/>
          </p:nvPicPr>
          <p:blipFill>
            <a:blip r:embed="rId5">
              <a:extLst/>
            </a:blip>
            <a:srcRect t="13947" b="13296"/>
            <a:stretch>
              <a:fillRect/>
            </a:stretch>
          </p:blipFill>
          <p:spPr>
            <a:xfrm>
              <a:off x="0" y="0"/>
              <a:ext cx="2757261" cy="1409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Рисунок 12" descr="Рисунок 1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5381" y="1513126"/>
              <a:ext cx="2641882" cy="1801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7" name="Объект 2"/>
          <p:cNvSpPr txBox="1"/>
          <p:nvPr/>
        </p:nvSpPr>
        <p:spPr>
          <a:xfrm>
            <a:off x="8014155" y="2529115"/>
            <a:ext cx="2399846" cy="28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Варианты вывесок</a:t>
            </a:r>
          </a:p>
        </p:txBody>
      </p:sp>
      <p:pic>
        <p:nvPicPr>
          <p:cNvPr id="68" name="Рисунок 16" descr="Рисунок 1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96277" y="3149600"/>
            <a:ext cx="1350799" cy="1168400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69" name="Рисунок 18" descr="Рисунок 1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105775" y="4486275"/>
            <a:ext cx="3578225" cy="1336532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70" name="Рисунок 20" descr="Рисунок 20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10725" y="3136900"/>
            <a:ext cx="2022475" cy="1201588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73" name="Заголовок 4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Определение</a:t>
            </a:r>
          </a:p>
        </p:txBody>
      </p:sp>
      <p:sp>
        <p:nvSpPr>
          <p:cNvPr id="74" name="Объект 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372600" cy="4351338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100000"/>
              </a:lnSpc>
              <a:buClr>
                <a:srgbClr val="FF0000"/>
              </a:buClr>
              <a:buFontTx/>
              <a:buAutoNum type="arabicPeriod"/>
              <a:defRPr sz="2400"/>
            </a:pPr>
            <a:r>
              <a:t>Центры «Точка роста» создаются как структурные подразделения общеобразовательных организаций, расположенных в сельской местности  и в малых городах без образования юридического лица ( локальный акт ОО, типовое положение)</a:t>
            </a:r>
          </a:p>
          <a:p>
            <a:pPr marL="342900" indent="-342900" algn="just">
              <a:lnSpc>
                <a:spcPct val="100000"/>
              </a:lnSpc>
              <a:buClr>
                <a:srgbClr val="FF0000"/>
              </a:buClr>
              <a:buFontTx/>
              <a:buAutoNum type="arabicPeriod"/>
              <a:defRPr sz="2400"/>
            </a:pPr>
            <a:r>
              <a:t>Совокупность образовательных организаций, на базе которых в будут созданы Центры, составит </a:t>
            </a:r>
            <a:r>
              <a:rPr b="1"/>
              <a:t>федеральную сеть Центров образования цифрового и гуманитарного профилей  «Точка роста»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77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 defTabSz="859536">
              <a:defRPr sz="3000"/>
            </a:lvl1pPr>
          </a:lstStyle>
          <a:p>
            <a:r>
              <a:t/>
            </a:r>
            <a:br/>
            <a:endParaRPr/>
          </a:p>
        </p:txBody>
      </p:sp>
      <p:sp>
        <p:nvSpPr>
          <p:cNvPr id="78" name="Объект 2"/>
          <p:cNvSpPr txBox="1">
            <a:spLocks noGrp="1"/>
          </p:cNvSpPr>
          <p:nvPr>
            <p:ph type="body" idx="1"/>
          </p:nvPr>
        </p:nvSpPr>
        <p:spPr>
          <a:xfrm>
            <a:off x="1193800" y="1825625"/>
            <a:ext cx="9123017" cy="4351338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t>СОЗДАНИЕ УСЛОВИЙ ДЛЯ ВНЕДРЕНИЯ на уровнях начального общего, основного общего и ( или) среднего общего образования новых методов обучения и воспитания, образовательных технологий, обеспечивающих освоение обучающимися основных и дополнительных общеобразовательных программ цифрового, естественнонаучного, технического и гуманитарного профилей;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t>ОБНОВЛЕНИЕ СОДЕРЖАНИЯ И СОВЕРШЕНСТВОВАНИЕ МЕТОДОВ обучения предметов «Технология», «Информатика», «Основы безопасности жизнедеятельности»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t>ИСПОЛЬЗОВАНИЕ ИНФРАСТРУКТУРЫ ВО ВНЕУРОЧНОЕ ВРЕМЯ как общественного пространства для развития общекультурных компетенций и цифровой грамотности населения, шахматного образования, проектной деятельности, творческой, социальной самореализации детей, педагогов, родительской общественности</a:t>
            </a:r>
          </a:p>
        </p:txBody>
      </p:sp>
      <p:sp>
        <p:nvSpPr>
          <p:cNvPr id="79" name="Заголовок 1"/>
          <p:cNvSpPr txBox="1"/>
          <p:nvPr/>
        </p:nvSpPr>
        <p:spPr>
          <a:xfrm>
            <a:off x="1286329" y="270781"/>
            <a:ext cx="8191501" cy="91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Задачи Центров «Точка роста»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/>
          <a:p>
            <a:r>
              <a:t>Образовательные направления</a:t>
            </a:r>
          </a:p>
        </p:txBody>
      </p:sp>
      <p:sp>
        <p:nvSpPr>
          <p:cNvPr id="82" name="Текст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 err="1"/>
              <a:t>Основные</a:t>
            </a:r>
            <a:r>
              <a:rPr dirty="0"/>
              <a:t> </a:t>
            </a:r>
            <a:r>
              <a:rPr dirty="0" err="1"/>
              <a:t>общеобразовательные</a:t>
            </a:r>
            <a:r>
              <a:rPr dirty="0"/>
              <a:t> </a:t>
            </a:r>
            <a:r>
              <a:rPr dirty="0" err="1"/>
              <a:t>программы</a:t>
            </a:r>
            <a:r>
              <a:rPr b="0" dirty="0"/>
              <a:t>:</a:t>
            </a:r>
          </a:p>
          <a:p>
            <a:r>
              <a:rPr dirty="0"/>
              <a:t>«</a:t>
            </a:r>
            <a:r>
              <a:rPr dirty="0" err="1"/>
              <a:t>Технология</a:t>
            </a:r>
            <a:r>
              <a:rPr dirty="0"/>
              <a:t>», </a:t>
            </a:r>
            <a:r>
              <a:rPr lang="ru-RU" dirty="0" smtClean="0"/>
              <a:t>«</a:t>
            </a:r>
            <a:r>
              <a:rPr dirty="0" err="1" smtClean="0"/>
              <a:t>Информатика</a:t>
            </a:r>
            <a:r>
              <a:rPr dirty="0"/>
              <a:t>», «</a:t>
            </a:r>
            <a:r>
              <a:rPr dirty="0" err="1"/>
              <a:t>Основы</a:t>
            </a:r>
            <a:r>
              <a:rPr dirty="0"/>
              <a:t> </a:t>
            </a:r>
            <a:r>
              <a:rPr dirty="0" err="1"/>
              <a:t>безопасности</a:t>
            </a:r>
            <a:r>
              <a:rPr dirty="0"/>
              <a:t> </a:t>
            </a:r>
            <a:r>
              <a:rPr dirty="0" err="1"/>
              <a:t>жизнедеятельности</a:t>
            </a:r>
            <a:r>
              <a:rPr dirty="0"/>
              <a:t>»</a:t>
            </a:r>
          </a:p>
          <a:p>
            <a:pPr marL="0" indent="0">
              <a:buSzTx/>
              <a:buNone/>
            </a:pPr>
            <a:endParaRPr dirty="0"/>
          </a:p>
          <a:p>
            <a:r>
              <a:rPr dirty="0" err="1"/>
              <a:t>Разноуровневые</a:t>
            </a:r>
            <a:r>
              <a:rPr dirty="0"/>
              <a:t> </a:t>
            </a:r>
            <a:r>
              <a:rPr b="1" dirty="0" err="1"/>
              <a:t>дополнительные</a:t>
            </a:r>
            <a:r>
              <a:rPr b="1" dirty="0"/>
              <a:t> </a:t>
            </a:r>
            <a:r>
              <a:rPr b="1" dirty="0" err="1"/>
              <a:t>общеобразовательные</a:t>
            </a:r>
            <a:r>
              <a:rPr b="1" dirty="0"/>
              <a:t> </a:t>
            </a:r>
            <a:r>
              <a:rPr b="1" dirty="0" err="1"/>
              <a:t>программы</a:t>
            </a:r>
            <a:r>
              <a:rPr b="1" dirty="0"/>
              <a:t> </a:t>
            </a:r>
            <a:r>
              <a:rPr b="1" dirty="0" err="1"/>
              <a:t>цифрового</a:t>
            </a:r>
            <a:r>
              <a:rPr b="1" dirty="0"/>
              <a:t>, </a:t>
            </a:r>
            <a:r>
              <a:rPr b="1" dirty="0" err="1"/>
              <a:t>естественнонаучного</a:t>
            </a:r>
            <a:r>
              <a:rPr b="1" dirty="0"/>
              <a:t>, </a:t>
            </a:r>
            <a:r>
              <a:rPr b="1" dirty="0" err="1"/>
              <a:t>технического</a:t>
            </a:r>
            <a:r>
              <a:rPr b="1" dirty="0"/>
              <a:t> и </a:t>
            </a:r>
            <a:r>
              <a:rPr b="1" dirty="0" err="1"/>
              <a:t>гуманитарного</a:t>
            </a:r>
            <a:r>
              <a:rPr b="1" dirty="0"/>
              <a:t> </a:t>
            </a:r>
            <a:r>
              <a:rPr dirty="0" err="1"/>
              <a:t>профилей</a:t>
            </a:r>
            <a:r>
              <a:rPr dirty="0"/>
              <a:t>:</a:t>
            </a:r>
          </a:p>
          <a:p>
            <a:r>
              <a:rPr dirty="0" err="1"/>
              <a:t>проектная</a:t>
            </a:r>
            <a:r>
              <a:rPr dirty="0"/>
              <a:t> </a:t>
            </a:r>
            <a:r>
              <a:rPr dirty="0" err="1"/>
              <a:t>деятельность</a:t>
            </a:r>
            <a:endParaRPr dirty="0"/>
          </a:p>
          <a:p>
            <a:r>
              <a:rPr dirty="0" err="1"/>
              <a:t>научно-техническое</a:t>
            </a:r>
            <a:r>
              <a:rPr dirty="0"/>
              <a:t> </a:t>
            </a:r>
            <a:r>
              <a:rPr dirty="0" err="1"/>
              <a:t>творчество</a:t>
            </a:r>
            <a:endParaRPr dirty="0"/>
          </a:p>
          <a:p>
            <a:r>
              <a:rPr dirty="0" err="1"/>
              <a:t>шахматное</a:t>
            </a:r>
            <a:r>
              <a:rPr dirty="0"/>
              <a:t> </a:t>
            </a:r>
            <a:r>
              <a:rPr dirty="0" err="1"/>
              <a:t>образование</a:t>
            </a:r>
            <a:endParaRPr dirty="0"/>
          </a:p>
          <a:p>
            <a:r>
              <a:rPr dirty="0"/>
              <a:t>IT-</a:t>
            </a:r>
            <a:r>
              <a:rPr dirty="0" err="1"/>
              <a:t>технологии</a:t>
            </a:r>
            <a:endParaRPr dirty="0"/>
          </a:p>
          <a:p>
            <a:r>
              <a:rPr dirty="0" err="1"/>
              <a:t>медиатворчество</a:t>
            </a:r>
            <a:endParaRPr dirty="0"/>
          </a:p>
          <a:p>
            <a:r>
              <a:rPr dirty="0" err="1"/>
              <a:t>социокультурные</a:t>
            </a:r>
            <a:r>
              <a:rPr dirty="0"/>
              <a:t> </a:t>
            </a:r>
            <a:r>
              <a:rPr dirty="0" err="1"/>
              <a:t>мероприятия</a:t>
            </a:r>
            <a:endParaRPr dirty="0"/>
          </a:p>
          <a:p>
            <a:r>
              <a:rPr dirty="0" err="1"/>
              <a:t>информационная</a:t>
            </a:r>
            <a:r>
              <a:rPr dirty="0"/>
              <a:t>, </a:t>
            </a:r>
            <a:r>
              <a:rPr dirty="0" err="1"/>
              <a:t>экологическая</a:t>
            </a:r>
            <a:r>
              <a:rPr dirty="0"/>
              <a:t>, </a:t>
            </a:r>
            <a:r>
              <a:rPr dirty="0" err="1"/>
              <a:t>социальная</a:t>
            </a:r>
            <a:r>
              <a:rPr dirty="0"/>
              <a:t>, </a:t>
            </a:r>
            <a:r>
              <a:rPr dirty="0" err="1"/>
              <a:t>дорожно-транспортная</a:t>
            </a:r>
            <a:r>
              <a:rPr dirty="0"/>
              <a:t> </a:t>
            </a:r>
            <a:r>
              <a:rPr dirty="0" err="1"/>
              <a:t>безопасность</a:t>
            </a:r>
            <a:endParaRPr dirty="0"/>
          </a:p>
        </p:txBody>
      </p:sp>
      <p:sp>
        <p:nvSpPr>
          <p:cNvPr id="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496" y="6362699"/>
            <a:ext cx="343902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80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85" name="Заголовок 1"/>
          <p:cNvSpPr txBox="1">
            <a:spLocks noGrp="1"/>
          </p:cNvSpPr>
          <p:nvPr>
            <p:ph type="title"/>
          </p:nvPr>
        </p:nvSpPr>
        <p:spPr>
          <a:xfrm>
            <a:off x="1104899" y="365125"/>
            <a:ext cx="7356931" cy="917575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Требования к кадровому составу </a:t>
            </a:r>
            <a:br/>
            <a:r>
              <a:t>и штатной численности </a:t>
            </a:r>
          </a:p>
        </p:txBody>
      </p:sp>
      <p:sp>
        <p:nvSpPr>
          <p:cNvPr id="86" name="Прямоугольник 5"/>
          <p:cNvSpPr txBox="1"/>
          <p:nvPr/>
        </p:nvSpPr>
        <p:spPr>
          <a:xfrm>
            <a:off x="1321633" y="2381069"/>
            <a:ext cx="5522599" cy="238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Руководитель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дополнительного образования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по шахматам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Педагог-организатор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по предмету «Физкультура и ОБЖ»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по предмету «Технология»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по предмету «Информатика»</a:t>
            </a:r>
          </a:p>
        </p:txBody>
      </p:sp>
      <p:sp>
        <p:nvSpPr>
          <p:cNvPr id="87" name="Правая фигурная скобка 6"/>
          <p:cNvSpPr/>
          <p:nvPr/>
        </p:nvSpPr>
        <p:spPr>
          <a:xfrm>
            <a:off x="6914508" y="2342507"/>
            <a:ext cx="410968" cy="2722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669"/>
                  <a:pt x="10800" y="1494"/>
                </a:cubicBezTo>
                <a:lnTo>
                  <a:pt x="10800" y="9306"/>
                </a:lnTo>
                <a:cubicBezTo>
                  <a:pt x="10800" y="10131"/>
                  <a:pt x="15635" y="10800"/>
                  <a:pt x="21600" y="10800"/>
                </a:cubicBezTo>
                <a:cubicBezTo>
                  <a:pt x="15635" y="10800"/>
                  <a:pt x="10800" y="11469"/>
                  <a:pt x="10800" y="12294"/>
                </a:cubicBezTo>
                <a:lnTo>
                  <a:pt x="10800" y="20106"/>
                </a:lnTo>
                <a:cubicBezTo>
                  <a:pt x="10800" y="20931"/>
                  <a:pt x="5965" y="21600"/>
                  <a:pt x="0" y="21600"/>
                </a:cubicBezTo>
              </a:path>
            </a:pathLst>
          </a:custGeom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88" name="Прямоугольник 7"/>
          <p:cNvSpPr txBox="1"/>
          <p:nvPr/>
        </p:nvSpPr>
        <p:spPr>
          <a:xfrm>
            <a:off x="7596861" y="3121298"/>
            <a:ext cx="2824398" cy="1379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Не менее 4-х единиц, допускается совмещение не более двух должностей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949</Words>
  <Application>Microsoft Office PowerPoint</Application>
  <PresentationFormat>Произвольный</PresentationFormat>
  <Paragraphs>184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 создании федеральной сети Центров образования цифрового и гуманитарного профилей «Точка роста» </vt:lpstr>
      <vt:lpstr>Федеральный проект   «Современная школа» национального проекта «Образование</vt:lpstr>
      <vt:lpstr>Презентация PowerPoint</vt:lpstr>
      <vt:lpstr>Распоряжение Министерства просвещения РФ №P-23 от 1 марта 2019 года </vt:lpstr>
      <vt:lpstr>Фирменный стиль</vt:lpstr>
      <vt:lpstr>Определение</vt:lpstr>
      <vt:lpstr> </vt:lpstr>
      <vt:lpstr>Образовательные направления</vt:lpstr>
      <vt:lpstr>Требования к кадровому составу  и штатной численности </vt:lpstr>
      <vt:lpstr>Требование к инфраструктуре Центра «Точка роста»</vt:lpstr>
      <vt:lpstr>Дорожная карта</vt:lpstr>
      <vt:lpstr>Задачи для региональных проектных офисов на август:</vt:lpstr>
      <vt:lpstr>Образовательные сессии  для педагогов Центров</vt:lpstr>
      <vt:lpstr>Образовательные программы по уроку технологии</vt:lpstr>
      <vt:lpstr>Образовательные программы по уроку технологии</vt:lpstr>
      <vt:lpstr>Образовательные программы по уроку технологии</vt:lpstr>
      <vt:lpstr>Образовательные программы по уроку технологии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 </dc:title>
  <cp:lastModifiedBy>User</cp:lastModifiedBy>
  <cp:revision>4</cp:revision>
  <dcterms:modified xsi:type="dcterms:W3CDTF">2019-08-07T05:34:51Z</dcterms:modified>
</cp:coreProperties>
</file>