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5" autoAdjust="0"/>
    <p:restoredTop sz="94660"/>
  </p:normalViewPr>
  <p:slideViewPr>
    <p:cSldViewPr snapToGrid="0">
      <p:cViewPr>
        <p:scale>
          <a:sx n="105" d="100"/>
          <a:sy n="105" d="100"/>
        </p:scale>
        <p:origin x="-5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tolkslovar.ru/r5787.html" TargetMode="External"/><Relationship Id="rId3" Type="http://schemas.openxmlformats.org/officeDocument/2006/relationships/hyperlink" Target="http://tolkslovar.ru/l3092.html" TargetMode="External"/><Relationship Id="rId7" Type="http://schemas.openxmlformats.org/officeDocument/2006/relationships/hyperlink" Target="http://tolkslovar.ru/o6865.html" TargetMode="External"/><Relationship Id="rId12" Type="http://schemas.openxmlformats.org/officeDocument/2006/relationships/hyperlink" Target="http://tolkslovar.ru/r227.html" TargetMode="External"/><Relationship Id="rId2" Type="http://schemas.openxmlformats.org/officeDocument/2006/relationships/hyperlink" Target="http://tolkslovar.ru/p9482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tolkslovar.ru/g4770.html" TargetMode="External"/><Relationship Id="rId11" Type="http://schemas.openxmlformats.org/officeDocument/2006/relationships/hyperlink" Target="http://tolkslovar.ru/s8679.html" TargetMode="External"/><Relationship Id="rId5" Type="http://schemas.openxmlformats.org/officeDocument/2006/relationships/hyperlink" Target="http://tolkslovar.ru/s12612.html" TargetMode="External"/><Relationship Id="rId10" Type="http://schemas.openxmlformats.org/officeDocument/2006/relationships/hyperlink" Target="http://tolkslovar.ru/d1441.html" TargetMode="External"/><Relationship Id="rId4" Type="http://schemas.openxmlformats.org/officeDocument/2006/relationships/hyperlink" Target="http://tolkslovar.ru/m7928.html" TargetMode="External"/><Relationship Id="rId9" Type="http://schemas.openxmlformats.org/officeDocument/2006/relationships/hyperlink" Target="http://tolkslovar.ru/s868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24681" y="87423"/>
            <a:ext cx="65547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Подвиг твой бессмертен</a:t>
            </a:r>
          </a:p>
          <a:p>
            <a:pPr algn="ctr"/>
            <a:endParaRPr lang="ru-RU" sz="5400" b="1" dirty="0">
              <a:ln w="0"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мужества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85585" y="4445250"/>
            <a:ext cx="5341544" cy="1810695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Работу выполнила: учитель русского языка и литературы:  Барановская Ольга Евгеньевна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750888"/>
            <a:ext cx="3902075" cy="5884862"/>
          </a:xfrm>
        </p:spPr>
        <p:txBody>
          <a:bodyPr>
            <a:normAutofit/>
          </a:bodyPr>
          <a:lstStyle/>
          <a:p>
            <a:pPr marL="215900" marR="215900" indent="44958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Героизм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советских людей периода Великой Отечественной войны, их дела - вдохновляющий пример для нашего поколения, это призыв к подвигу, наглядный урок подрастающему поколению, как надо бороться за счастье и будущее нашей Родины.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5575" y="1903413"/>
            <a:ext cx="5178425" cy="2913062"/>
          </a:xfrm>
        </p:spPr>
      </p:pic>
    </p:spTree>
    <p:extLst>
      <p:ext uri="{BB962C8B-B14F-4D97-AF65-F5344CB8AC3E}">
        <p14:creationId xmlns:p14="http://schemas.microsoft.com/office/powerpoint/2010/main" xmlns="" val="279270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0535" y="181069"/>
            <a:ext cx="4037845" cy="3820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Под немецкий танк она упала,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Девушка со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связкою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гранат.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Взрыв.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То сердце девичье святое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Преградило путь врагу и вновь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Стало жить бессмертием героя.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6162" y="3397922"/>
            <a:ext cx="6235807" cy="3178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5550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28" y="365126"/>
            <a:ext cx="8442922" cy="811824"/>
          </a:xfrm>
        </p:spPr>
        <p:txBody>
          <a:bodyPr/>
          <a:lstStyle/>
          <a:p>
            <a:r>
              <a:rPr lang="ru-RU" dirty="0" smtClean="0"/>
              <a:t>Вспомним понятия: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22630"/>
            <a:ext cx="9062518" cy="5522614"/>
          </a:xfrm>
        </p:spPr>
        <p:txBody>
          <a:bodyPr>
            <a:normAutofit fontScale="625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u="sng" dirty="0">
                <a:latin typeface="Times New Roman"/>
                <a:ea typeface="Times New Roman"/>
                <a:cs typeface="Times New Roman"/>
              </a:rPr>
              <a:t>Отечество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–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 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это наша Родина, место, где мы родились, где мы живем.</a:t>
            </a:r>
            <a:endParaRPr lang="ru-RU" sz="20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u="sng" dirty="0" smtClean="0">
                <a:latin typeface="Times New Roman"/>
                <a:ea typeface="Times New Roman"/>
                <a:cs typeface="Times New Roman"/>
              </a:rPr>
              <a:t>Патриотизм - 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 это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любовь к своей Родине, своему народу, готовность встать на защиту родины, если враг нападет на нас, своими делами прославлять Отечество.</a:t>
            </a:r>
            <a:endParaRPr lang="ru-RU" sz="20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u="sng" dirty="0">
                <a:latin typeface="Times New Roman"/>
                <a:ea typeface="Times New Roman"/>
                <a:cs typeface="Times New Roman"/>
              </a:rPr>
              <a:t>Герой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–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  тот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кто совершил 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2" tooltip="Подвиг - 1. Важное по своему значению деяние. // Действие, совершенное в трудны..."/>
              </a:rPr>
              <a:t>подвиг,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проявив 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 tooltip="Личное - То, что связано с частной, интимной жизнью какого-л. лица...."/>
              </a:rPr>
              <a:t>личное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4" tooltip="Мужество - 1. Спокойная храбрость, присутствие духа в опасности, в беде. 2. Душев..."/>
              </a:rPr>
              <a:t>мужество,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5" tooltip="Стойкость - Отвлеч. сущ. по знач. прил.: стойкий...."/>
              </a:rPr>
              <a:t>стойкость,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смелость, 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6" tooltip="Готовность - 1. Отвлеч. сущ. по знач. прил.: готовый (3). 2. Психологическая настро..."/>
              </a:rPr>
              <a:t>готовность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к самопожертвованию.</a:t>
            </a:r>
            <a:endParaRPr lang="ru-RU" sz="20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u="sng" dirty="0">
                <a:latin typeface="Times New Roman"/>
                <a:ea typeface="Times New Roman"/>
                <a:cs typeface="Times New Roman"/>
              </a:rPr>
              <a:t>Героизм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  <a:hlinkClick r:id="rId7" tooltip="Отвага - Бесстрашие, храбрость, смелость...."/>
              </a:rPr>
              <a:t>–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u="sng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7" tooltip="Отвага - Бесстрашие, храбрость, смелость...."/>
              </a:rPr>
              <a:t>           смелость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7" tooltip="Отвага - Бесстрашие, храбрость, смелость...."/>
              </a:rPr>
              <a:t>,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8" tooltip="Решительность - Отвлеч. сущ. по знач. прил.: решительный (1,4)...."/>
              </a:rPr>
              <a:t>решительность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и 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9" tooltip="Самопожертвование - Жертвование своими личными интересами ради других..."/>
              </a:rPr>
              <a:t>самопожертвование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в критической обстановке.</a:t>
            </a:r>
            <a:endParaRPr lang="ru-RU" sz="20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u="sng" dirty="0">
                <a:latin typeface="Times New Roman"/>
                <a:ea typeface="Times New Roman"/>
                <a:cs typeface="Times New Roman"/>
              </a:rPr>
              <a:t>Подвиг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  <a:hlinkClick r:id="rId10" tooltip="Действие - 1. Проявление какой-л. энергии, обнаружение какой-л. деятельности. 2. ..."/>
              </a:rPr>
              <a:t>–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u="sng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10" tooltip="Действие - 1. Проявление какой-л. энергии, обнаружение какой-л. деятельности. 2. ..."/>
              </a:rPr>
              <a:t>           действие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10" tooltip="Действие - 1. Проявление какой-л. энергии, обнаружение какой-л. деятельности. 2. ..."/>
              </a:rPr>
              <a:t>,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11" tooltip="Совершенное - То, что отличается совершенством, безукоризненностью...."/>
              </a:rPr>
              <a:t>совершенное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в трудных, опасных условиях.</a:t>
            </a:r>
            <a:endParaRPr lang="ru-RU" sz="20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u="sng" dirty="0">
                <a:latin typeface="Times New Roman"/>
                <a:ea typeface="Times New Roman"/>
                <a:cs typeface="Times New Roman"/>
              </a:rPr>
              <a:t>Долг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–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    нравственные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обязанности человека, выполняемые из побуждений совести.</a:t>
            </a:r>
            <a:endParaRPr lang="ru-RU" sz="20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u="sng" dirty="0">
                <a:latin typeface="Times New Roman"/>
                <a:ea typeface="Times New Roman"/>
                <a:cs typeface="Times New Roman"/>
              </a:rPr>
              <a:t>Самоотверженность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–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жертвование своими интересами 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12" tooltip="Ради - Для кого-чего-нибудь, в интересах кого-чего-нибудьРади Из-за, по причи..."/>
              </a:rPr>
              <a:t>ради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других.</a:t>
            </a:r>
            <a:endParaRPr lang="ru-RU" sz="2000" dirty="0"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219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35" y="959667"/>
            <a:ext cx="5049848" cy="384030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864" y="561315"/>
            <a:ext cx="3639493" cy="561564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Валерия Осиповна </a:t>
            </a:r>
            <a:r>
              <a:rPr lang="ru-RU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Гнаровская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родилась 18 октября 1923 г. в деревне </a:t>
            </a:r>
            <a:r>
              <a:rPr lang="ru-RU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Модолицы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Плюсского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района Ленинградской области в семье почтового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работника</a:t>
            </a: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В 1941 году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перед самой войной, Валерия успешно закончила среднюю школу. Ушел на фронт отец.</a:t>
            </a:r>
          </a:p>
        </p:txBody>
      </p:sp>
    </p:spTree>
    <p:extLst>
      <p:ext uri="{BB962C8B-B14F-4D97-AF65-F5344CB8AC3E}">
        <p14:creationId xmlns:p14="http://schemas.microsoft.com/office/powerpoint/2010/main" xmlns="" val="1389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673" y="365127"/>
            <a:ext cx="8062677" cy="5130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6872" y="950614"/>
            <a:ext cx="3693814" cy="5226349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В сентябре 1941 г. с</a:t>
            </a:r>
            <a:r>
              <a:rPr lang="ru-RU" dirty="0" smtClean="0">
                <a:latin typeface="Times New Roman"/>
                <a:ea typeface="Times New Roman"/>
              </a:rPr>
              <a:t>емья </a:t>
            </a:r>
            <a:r>
              <a:rPr lang="ru-RU" dirty="0" err="1">
                <a:latin typeface="Times New Roman"/>
                <a:ea typeface="Times New Roman"/>
              </a:rPr>
              <a:t>Гнаровских</a:t>
            </a:r>
            <a:r>
              <a:rPr lang="ru-RU" dirty="0">
                <a:latin typeface="Times New Roman"/>
                <a:ea typeface="Times New Roman"/>
              </a:rPr>
              <a:t>: мать, младшая сестренка Виктория, 75-летняя бабушка и Валерия добрались в эшелоне в Сибирь на станцию Ишим Омской области. При распределении эвакуированных семью их направили в село Бердюжье, где мать и Валерия стали работать в конторе </a:t>
            </a:r>
            <a:r>
              <a:rPr lang="ru-RU" dirty="0" smtClean="0">
                <a:latin typeface="Times New Roman"/>
                <a:ea typeface="Times New Roman"/>
              </a:rPr>
              <a:t>связи</a:t>
            </a:r>
          </a:p>
          <a:p>
            <a:r>
              <a:rPr lang="ru-RU" dirty="0">
                <a:latin typeface="Times New Roman"/>
                <a:ea typeface="Times New Roman"/>
              </a:rPr>
              <a:t>Весной 1942 г. комсомолки села Бердюжье, среди которых была и Валерия, отправились на станцию Ишим и добились зачисления их в формировавшуюся дивизию.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0882" y="1214146"/>
            <a:ext cx="2888625" cy="4326574"/>
          </a:xfrm>
        </p:spPr>
      </p:pic>
    </p:spTree>
    <p:extLst>
      <p:ext uri="{BB962C8B-B14F-4D97-AF65-F5344CB8AC3E}">
        <p14:creationId xmlns:p14="http://schemas.microsoft.com/office/powerpoint/2010/main" xmlns="" val="668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701" y="504816"/>
            <a:ext cx="7908769" cy="5931577"/>
          </a:xfrm>
        </p:spPr>
      </p:pic>
    </p:spTree>
    <p:extLst>
      <p:ext uri="{BB962C8B-B14F-4D97-AF65-F5344CB8AC3E}">
        <p14:creationId xmlns:p14="http://schemas.microsoft.com/office/powerpoint/2010/main" xmlns="" val="17065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81" y="1702052"/>
            <a:ext cx="4677669" cy="277151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08214" y="334978"/>
            <a:ext cx="4300396" cy="5841985"/>
          </a:xfrm>
        </p:spPr>
        <p:txBody>
          <a:bodyPr>
            <a:normAutofit fontScale="925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Два фашистских "тигра" повернули к блиндажу, где находились раненые. Надо было остановить их, во что бы то ни стало. Валерия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Гнаровская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с тяжелой связкой гранат поползла к "тиграм". Отважная героиня бросилась под гусеницы головного танка. Второй танк был подбит из противотанкового ружья, остальные повернули обратно. Атака врага была отбита, раненые спасены.</a:t>
            </a:r>
            <a:endParaRPr lang="ru-RU" sz="20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40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953" y="292061"/>
            <a:ext cx="8035517" cy="6026638"/>
          </a:xfrm>
        </p:spPr>
      </p:pic>
    </p:spTree>
    <p:extLst>
      <p:ext uri="{BB962C8B-B14F-4D97-AF65-F5344CB8AC3E}">
        <p14:creationId xmlns:p14="http://schemas.microsoft.com/office/powerpoint/2010/main" xmlns="" val="276608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0535" y="126750"/>
            <a:ext cx="3730028" cy="3902042"/>
          </a:xfrm>
        </p:spPr>
        <p:txBody>
          <a:bodyPr>
            <a:normAutofit fontScale="90000"/>
          </a:bodyPr>
          <a:lstStyle/>
          <a:p>
            <a:pPr indent="449580">
              <a:spcAft>
                <a:spcPts val="0"/>
              </a:spcAft>
            </a:pPr>
            <a:r>
              <a:rPr lang="ru-RU" sz="3100" dirty="0">
                <a:latin typeface="Times New Roman"/>
                <a:ea typeface="Times New Roman"/>
                <a:cs typeface="Times New Roman"/>
              </a:rPr>
              <a:t>3 июня 1944 года славной, мужественной советской патриотке было присвоено высокое звание Героя Советского Союза</a:t>
            </a:r>
            <a:r>
              <a:rPr lang="ru-RU" sz="36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36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847" y="2913145"/>
            <a:ext cx="3886200" cy="273761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8739" y="62063"/>
            <a:ext cx="4062176" cy="2622485"/>
          </a:xfrm>
        </p:spPr>
      </p:pic>
      <p:pic>
        <p:nvPicPr>
          <p:cNvPr id="1026" name="Picture 2" descr="C:\Users\User\Desktop\1008762w940h615au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3982" y="3259248"/>
            <a:ext cx="3071469" cy="318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0060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330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Урок мужества</vt:lpstr>
      <vt:lpstr>Слайд 2</vt:lpstr>
      <vt:lpstr>Вспомним понятия:</vt:lpstr>
      <vt:lpstr>Слайд 4</vt:lpstr>
      <vt:lpstr>Слайд 5</vt:lpstr>
      <vt:lpstr>Слайд 6</vt:lpstr>
      <vt:lpstr>Слайд 7</vt:lpstr>
      <vt:lpstr>Слайд 8</vt:lpstr>
      <vt:lpstr>3 июня 1944 года славной, мужественной советской патриотке было присвоено высокое звание Героя Советского Союза 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15</cp:revision>
  <dcterms:created xsi:type="dcterms:W3CDTF">2013-11-19T05:52:05Z</dcterms:created>
  <dcterms:modified xsi:type="dcterms:W3CDTF">2019-09-12T05:06:44Z</dcterms:modified>
</cp:coreProperties>
</file>