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1" r:id="rId5"/>
    <p:sldId id="262" r:id="rId6"/>
    <p:sldId id="256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ХАРАКТЕР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E791D"/>
                </a:solidFill>
                <a:latin typeface="Tahoma" panose="020B0604030504040204" pitchFamily="34" charset="0"/>
              </a:rPr>
              <a:t>Характер</a:t>
            </a:r>
          </a:p>
          <a:p>
            <a:r>
              <a:rPr lang="ru-RU" dirty="0" smtClean="0">
                <a:solidFill>
                  <a:srgbClr val="222222"/>
                </a:solidFill>
                <a:latin typeface="Tahoma" panose="020B0604030504040204" pitchFamily="34" charset="0"/>
              </a:rPr>
              <a:t>-а, м. 1. Совокупность психических, духовных свойств человека, обнаруживающихся в его поведении. Сильный, волевой, твёрдый, смирный х. Выдержать х. (сохранить твёрдость, не уступить в чём-н.). В характере чьем-н. (свойственно кому-н.). Человек с характером (с твёрдым характером). Человек без характера (слабовольный). Сильные характеры (также перен.: люди с сильным характером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Рисунок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7058"/>
            <a:ext cx="3126483" cy="446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Рисунок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857598"/>
            <a:ext cx="3509392" cy="4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188640"/>
            <a:ext cx="8676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CC3300"/>
                </a:solidFill>
                <a:latin typeface="Monotype Corsiva" panose="03010101010201010101" pitchFamily="66" charset="0"/>
              </a:rPr>
              <a:t>Как </a:t>
            </a:r>
            <a:r>
              <a:rPr lang="ru-RU" sz="6000" dirty="0" smtClean="0">
                <a:solidFill>
                  <a:srgbClr val="CC3300"/>
                </a:solidFill>
                <a:latin typeface="Monotype Corsiva" panose="03010101010201010101" pitchFamily="66" charset="0"/>
              </a:rPr>
              <a:t>герои готовились </a:t>
            </a:r>
            <a:r>
              <a:rPr lang="ru-RU" sz="6000" dirty="0">
                <a:solidFill>
                  <a:srgbClr val="CC3300"/>
                </a:solidFill>
                <a:latin typeface="Monotype Corsiva" panose="03010101010201010101" pitchFamily="66" charset="0"/>
              </a:rPr>
              <a:t>к побегу?</a:t>
            </a:r>
          </a:p>
        </p:txBody>
      </p:sp>
    </p:spTree>
    <p:extLst>
      <p:ext uri="{BB962C8B-B14F-4D97-AF65-F5344CB8AC3E}">
        <p14:creationId xmlns="" xmlns:p14="http://schemas.microsoft.com/office/powerpoint/2010/main" val="16130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первая попытка побега не удалась?</a:t>
            </a:r>
            <a:endParaRPr lang="ru-RU" dirty="0"/>
          </a:p>
        </p:txBody>
      </p:sp>
      <p:pic>
        <p:nvPicPr>
          <p:cNvPr id="4" name="Picture 29" descr="Бездельник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793755" cy="3402660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  <a:extLst/>
        </p:spPr>
      </p:pic>
      <p:pic>
        <p:nvPicPr>
          <p:cNvPr id="5" name="Picture 28" descr="За работой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5366"/>
            <a:ext cx="3024336" cy="3376148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  <a:extLst/>
        </p:spPr>
      </p:pic>
      <p:pic>
        <p:nvPicPr>
          <p:cNvPr id="6" name="Picture 23" descr="В сарае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2822944" cy="3376148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="" xmlns:p14="http://schemas.microsoft.com/office/powerpoint/2010/main" val="28291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Ещё раз внимательно перечитать произведение и составить рассказ о Дине. Можно нарисовать портрет Дины, какой вы её себе представляете.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81130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8597" y="709171"/>
            <a:ext cx="6683765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/>
              <a:t>Синквейн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260" y="1743739"/>
            <a:ext cx="8086199" cy="467832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ВЫБОР</a:t>
            </a:r>
          </a:p>
          <a:p>
            <a:r>
              <a:rPr lang="ru-RU" sz="3200" dirty="0" smtClean="0"/>
              <a:t>2 прилагательных</a:t>
            </a:r>
          </a:p>
          <a:p>
            <a:r>
              <a:rPr lang="ru-RU" sz="3200" dirty="0" smtClean="0"/>
              <a:t>3 глагола</a:t>
            </a:r>
          </a:p>
          <a:p>
            <a:r>
              <a:rPr lang="ru-RU" sz="3200" dirty="0" smtClean="0"/>
              <a:t>Пословица</a:t>
            </a:r>
          </a:p>
          <a:p>
            <a:r>
              <a:rPr lang="ru-RU" sz="3200" dirty="0" smtClean="0"/>
              <a:t>Резюме   можно начать словами: </a:t>
            </a:r>
            <a:r>
              <a:rPr lang="ru-RU" sz="3200" dirty="0" smtClean="0">
                <a:solidFill>
                  <a:srgbClr val="0070C0"/>
                </a:solidFill>
              </a:rPr>
              <a:t>Чтобы совершить правильный выбор, нужно…..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1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1" y="0"/>
            <a:ext cx="7485459" cy="711200"/>
          </a:xfrm>
        </p:spPr>
        <p:txBody>
          <a:bodyPr>
            <a:normAutofit/>
          </a:bodyPr>
          <a:lstStyle/>
          <a:p>
            <a:r>
              <a:rPr lang="ru-RU" dirty="0" smtClean="0"/>
              <a:t>Пословицы  к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711200"/>
            <a:ext cx="8572500" cy="5200022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/>
              <a:t>1.Доброму везде добро.</a:t>
            </a:r>
            <a:endParaRPr lang="ru-RU" sz="9600" dirty="0"/>
          </a:p>
          <a:p>
            <a:r>
              <a:rPr lang="ru-RU" sz="9600" b="1" dirty="0"/>
              <a:t>2.С книгой жить – век не тужить.</a:t>
            </a:r>
            <a:endParaRPr lang="ru-RU" sz="9600" dirty="0"/>
          </a:p>
          <a:p>
            <a:r>
              <a:rPr lang="ru-RU" sz="9600" b="1" dirty="0"/>
              <a:t>3.Воля и труд дивные всходы дают.</a:t>
            </a:r>
            <a:endParaRPr lang="ru-RU" sz="9600" dirty="0"/>
          </a:p>
          <a:p>
            <a:r>
              <a:rPr lang="ru-RU" sz="9600" b="1" dirty="0"/>
              <a:t>4.Где хотенье, там и уменье.</a:t>
            </a:r>
            <a:endParaRPr lang="ru-RU" sz="9600" dirty="0"/>
          </a:p>
          <a:p>
            <a:r>
              <a:rPr lang="ru-RU" sz="9600" b="1" dirty="0" smtClean="0"/>
              <a:t> </a:t>
            </a:r>
            <a:r>
              <a:rPr lang="ru-RU" sz="9600" b="1" dirty="0"/>
              <a:t>5.Добро помни, а зло забывай</a:t>
            </a:r>
            <a:endParaRPr lang="ru-RU" sz="9600" dirty="0"/>
          </a:p>
          <a:p>
            <a:r>
              <a:rPr lang="ru-RU" sz="9600" b="1" dirty="0"/>
              <a:t>6.Добро не горит, не тонет.</a:t>
            </a:r>
            <a:endParaRPr lang="ru-RU" sz="9600" dirty="0"/>
          </a:p>
          <a:p>
            <a:r>
              <a:rPr lang="ru-RU" sz="9600" b="1" dirty="0"/>
              <a:t>7.Кто идёт вперёд, того страх не берёт.</a:t>
            </a:r>
            <a:endParaRPr lang="ru-RU" sz="9600" dirty="0"/>
          </a:p>
          <a:p>
            <a:r>
              <a:rPr lang="ru-RU" sz="9600" b="1" dirty="0"/>
              <a:t>8.Кто мечтает о победе, тот не думает о страхе.</a:t>
            </a:r>
            <a:endParaRPr lang="ru-RU" sz="9600" dirty="0"/>
          </a:p>
          <a:p>
            <a:r>
              <a:rPr lang="ru-RU" sz="9600" b="1" dirty="0"/>
              <a:t>9.Доброе дело два века живет.</a:t>
            </a:r>
            <a:endParaRPr lang="ru-RU" sz="9600" dirty="0"/>
          </a:p>
          <a:p>
            <a:r>
              <a:rPr lang="ru-RU" sz="9600" b="1" dirty="0"/>
              <a:t>10.Доброе дело питает разум и тело.</a:t>
            </a:r>
            <a:endParaRPr lang="ru-RU" sz="9600" dirty="0"/>
          </a:p>
          <a:p>
            <a:r>
              <a:rPr lang="ru-RU" sz="9600" b="1" dirty="0"/>
              <a:t>11.Дружба дороже денег.</a:t>
            </a:r>
            <a:endParaRPr lang="ru-RU" sz="9600" dirty="0"/>
          </a:p>
          <a:p>
            <a:r>
              <a:rPr lang="ru-RU" sz="9600" b="1" dirty="0"/>
              <a:t>12.Кто хочет, тот и может.</a:t>
            </a:r>
            <a:endParaRPr lang="ru-RU" sz="9600" dirty="0"/>
          </a:p>
          <a:p>
            <a:r>
              <a:rPr lang="ru-RU" sz="9600" b="1" dirty="0"/>
              <a:t>13.Кто других прощает, тот мудрость знает.</a:t>
            </a:r>
            <a:endParaRPr lang="ru-RU" sz="9600" dirty="0"/>
          </a:p>
          <a:p>
            <a:r>
              <a:rPr lang="ru-RU" sz="9600" b="1" dirty="0"/>
              <a:t>14.Добро делать спешить надобно.</a:t>
            </a:r>
            <a:endParaRPr lang="ru-RU" sz="9600" dirty="0"/>
          </a:p>
          <a:p>
            <a:r>
              <a:rPr lang="ru-RU" sz="9600" b="1" dirty="0"/>
              <a:t>15. Доброта не горит, не тонет, а зло от себя самого стонет.</a:t>
            </a:r>
            <a:endParaRPr lang="ru-RU" sz="9600" dirty="0"/>
          </a:p>
          <a:p>
            <a:pPr marL="0" indent="0">
              <a:buNone/>
            </a:pPr>
            <a:endParaRPr lang="ru-RU" sz="12800" dirty="0"/>
          </a:p>
          <a:p>
            <a:pPr marL="0" indent="0">
              <a:buNone/>
            </a:pPr>
            <a:endParaRPr lang="ru-RU" sz="12800" dirty="0"/>
          </a:p>
        </p:txBody>
      </p:sp>
    </p:spTree>
    <p:extLst>
      <p:ext uri="{BB962C8B-B14F-4D97-AF65-F5344CB8AC3E}">
        <p14:creationId xmlns="" xmlns:p14="http://schemas.microsoft.com/office/powerpoint/2010/main" val="41170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781" y="624110"/>
            <a:ext cx="7488679" cy="1539541"/>
          </a:xfrm>
        </p:spPr>
        <p:txBody>
          <a:bodyPr/>
          <a:lstStyle/>
          <a:p>
            <a:r>
              <a:rPr lang="ru-RU" b="1" dirty="0" smtClean="0"/>
              <a:t>Будьте сильными и</a:t>
            </a:r>
            <a:br>
              <a:rPr lang="ru-RU" b="1" dirty="0" smtClean="0"/>
            </a:br>
            <a:r>
              <a:rPr lang="ru-RU" b="1" dirty="0" smtClean="0"/>
              <a:t> никогда не сдавайтесь!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1909" y="3078051"/>
            <a:ext cx="6686550" cy="283317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Кто </a:t>
            </a:r>
            <a:r>
              <a:rPr lang="ru-RU" sz="3600" b="1" dirty="0"/>
              <a:t>идёт вперёд, того страх не берёт.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1946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702" y="548640"/>
            <a:ext cx="8167255" cy="5918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618510" y="2443941"/>
            <a:ext cx="3778134" cy="199505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ХАРАКТЕР</a:t>
            </a:r>
            <a:endParaRPr lang="ru-RU" sz="48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1708266" y="1812176"/>
            <a:ext cx="1446415" cy="864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507576" y="798022"/>
            <a:ext cx="255617" cy="1645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673437" y="1230284"/>
            <a:ext cx="1072342" cy="1446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396644" y="3059084"/>
            <a:ext cx="2032462" cy="232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73189" y="4256117"/>
            <a:ext cx="1808018" cy="1246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997527" y="3857106"/>
            <a:ext cx="1783080" cy="1022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616037" y="4572001"/>
            <a:ext cx="448887" cy="1429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395536" y="548680"/>
            <a:ext cx="2119745" cy="17622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3419872" y="0"/>
            <a:ext cx="2406534" cy="12678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6334298" y="731521"/>
            <a:ext cx="2325486" cy="108065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092280" y="2636912"/>
            <a:ext cx="1935342" cy="1220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677198" y="5170516"/>
            <a:ext cx="2350424" cy="116378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771800" y="5085184"/>
            <a:ext cx="3167150" cy="12967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11727" y="3861048"/>
            <a:ext cx="2306783" cy="16419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352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                       СУДЬБА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E791D"/>
                </a:solidFill>
                <a:latin typeface="Tahoma" panose="020B0604030504040204" pitchFamily="34" charset="0"/>
              </a:rPr>
              <a:t>Судьба</a:t>
            </a:r>
          </a:p>
          <a:p>
            <a:r>
              <a:rPr lang="ru-RU" dirty="0" smtClean="0">
                <a:solidFill>
                  <a:srgbClr val="222222"/>
                </a:solidFill>
                <a:latin typeface="Tahoma" panose="020B0604030504040204" pitchFamily="34" charset="0"/>
              </a:rPr>
              <a:t>-</a:t>
            </a:r>
            <a:r>
              <a:rPr lang="ru-RU" dirty="0" err="1" smtClean="0">
                <a:solidFill>
                  <a:srgbClr val="222222"/>
                </a:solidFill>
                <a:latin typeface="Tahoma" panose="020B0604030504040204" pitchFamily="34" charset="0"/>
              </a:rPr>
              <a:t>ы</a:t>
            </a:r>
            <a:r>
              <a:rPr lang="ru-RU" dirty="0" smtClean="0">
                <a:solidFill>
                  <a:srgbClr val="222222"/>
                </a:solidFill>
                <a:latin typeface="Tahoma" panose="020B0604030504040204" pitchFamily="34" charset="0"/>
              </a:rPr>
              <a:t>, мн. судьбы, судеб и (устар.) судеб, судьбам, ж. 1. Стечение обстоятельств, не зависящих от воли человека, ход жизненных событий. С. столкнула старых друзей. Избранник судьбы (счастливец; книжн.). Удары, превратности судьбы. 2. Доля, участь. Счастливая с. Узнать о судьбе родных,.3. История существования </a:t>
            </a:r>
            <a:r>
              <a:rPr lang="ru-RU" dirty="0" err="1" smtClean="0">
                <a:solidFill>
                  <a:srgbClr val="222222"/>
                </a:solidFill>
                <a:latin typeface="Tahoma" panose="020B0604030504040204" pitchFamily="34" charset="0"/>
              </a:rPr>
              <a:t>кого-чего-н</a:t>
            </a:r>
            <a:r>
              <a:rPr lang="ru-RU" dirty="0" smtClean="0">
                <a:solidFill>
                  <a:srgbClr val="222222"/>
                </a:solidFill>
                <a:latin typeface="Tahoma" panose="020B0604030504040204" pitchFamily="34" charset="0"/>
              </a:rPr>
              <a:t>. У этой рукописи интересная с. 4. Будущее, то, что случится, произойдёт (книжн.). Судьбы человечества.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069" y="548640"/>
            <a:ext cx="7244390" cy="53625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123728" y="2276872"/>
            <a:ext cx="4813137" cy="171242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СУДЬБА</a:t>
            </a:r>
            <a:endParaRPr lang="ru-RU" sz="54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42705" y="897776"/>
            <a:ext cx="1184564" cy="1546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648498" y="897775"/>
            <a:ext cx="511233" cy="1396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733204" y="3624349"/>
            <a:ext cx="1533698" cy="1330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962698" y="4006735"/>
            <a:ext cx="941417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720840" y="3150524"/>
            <a:ext cx="1645920" cy="1138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043608" y="0"/>
            <a:ext cx="2044931" cy="10806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292080" y="404664"/>
            <a:ext cx="2207029" cy="1176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982691" y="3719946"/>
            <a:ext cx="1907771" cy="179554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83968" y="5085184"/>
            <a:ext cx="2637213" cy="13341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23949" y="4339243"/>
            <a:ext cx="2244437" cy="12302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69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0-tub-ru.yandex.net/i?id=188587422-54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ru-RU" dirty="0" smtClean="0"/>
              <a:t>Сила воли сильнее боли</a:t>
            </a:r>
            <a:endParaRPr lang="ru-RU" dirty="0"/>
          </a:p>
        </p:txBody>
      </p:sp>
      <p:pic>
        <p:nvPicPr>
          <p:cNvPr id="1030" name="Picture 6" descr="http://im0-tub-ru.yandex.net/i?id=97127074-06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7063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Анна Шаффельхубе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96799" cy="7461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videocdn.itar-tass.com/tass/m2/uploads/i/20140317/30068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7200800" cy="7416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metronews.ru/novosti/v-moskve-projdjot-paralimpijskij-bal/Tpomll---asNWeCQZHnORY/1512768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5004047" cy="7506071"/>
          </a:xfrm>
          <a:prstGeom prst="rect">
            <a:avLst/>
          </a:prstGeom>
          <a:noFill/>
        </p:spPr>
      </p:pic>
      <p:pic>
        <p:nvPicPr>
          <p:cNvPr id="3" name="Picture 2" descr="http://www.rfpi.ru/photo/images/0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640"/>
            <a:ext cx="9327359" cy="7290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81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748464" cy="3240360"/>
          </a:xfrm>
        </p:spPr>
        <p:txBody>
          <a:bodyPr>
            <a:normAutofit/>
          </a:bodyPr>
          <a:lstStyle/>
          <a:p>
            <a:r>
              <a:rPr lang="ru-RU" sz="5300" dirty="0" smtClean="0"/>
              <a:t>Жилин и </a:t>
            </a:r>
            <a:r>
              <a:rPr lang="ru-RU" sz="5300" dirty="0" err="1" smtClean="0"/>
              <a:t>Костылин</a:t>
            </a:r>
            <a:r>
              <a:rPr lang="ru-RU" sz="5300" dirty="0" smtClean="0"/>
              <a:t> – два разных характера, две разные судьбы.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(По рассказу Л.Н.Толстого «Кавказский пленник»)                5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>Жилин и </a:t>
            </a:r>
            <a:r>
              <a:rPr lang="ru-RU" sz="5400" b="1" dirty="0" err="1" smtClean="0"/>
              <a:t>Костылин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3600"/>
            <a:ext cx="8640960" cy="411834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Как влияют жизненные принципы, индивидуальные черты характера человека на принятие решения в ситуации выбора?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152713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Рисунок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505"/>
            <a:ext cx="3953892" cy="558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Рисунок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88641"/>
            <a:ext cx="3786832" cy="553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726113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CC3300"/>
                </a:solidFill>
                <a:latin typeface="Monotype Corsiva" panose="03010101010201010101" pitchFamily="66" charset="0"/>
              </a:rPr>
              <a:t>Как </a:t>
            </a:r>
            <a:r>
              <a:rPr lang="ru-RU" sz="5400" dirty="0" smtClean="0">
                <a:solidFill>
                  <a:srgbClr val="CC3300"/>
                </a:solidFill>
                <a:latin typeface="Monotype Corsiva" panose="03010101010201010101" pitchFamily="66" charset="0"/>
              </a:rPr>
              <a:t>герои оказались </a:t>
            </a:r>
            <a:r>
              <a:rPr lang="ru-RU" sz="5400" dirty="0">
                <a:solidFill>
                  <a:srgbClr val="CC3300"/>
                </a:solidFill>
                <a:latin typeface="Monotype Corsiva" panose="03010101010201010101" pitchFamily="66" charset="0"/>
              </a:rPr>
              <a:t>в плену?</a:t>
            </a:r>
          </a:p>
        </p:txBody>
      </p:sp>
    </p:spTree>
    <p:extLst>
      <p:ext uri="{BB962C8B-B14F-4D97-AF65-F5344CB8AC3E}">
        <p14:creationId xmlns="" xmlns:p14="http://schemas.microsoft.com/office/powerpoint/2010/main" val="401105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376939" cy="1152128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CC3300"/>
                </a:solidFill>
                <a:latin typeface="Monotype Corsiva" panose="03010101010201010101" pitchFamily="66" charset="0"/>
              </a:rPr>
              <a:t/>
            </a:r>
            <a:br>
              <a:rPr lang="ru-RU" sz="4900" dirty="0" smtClean="0">
                <a:solidFill>
                  <a:srgbClr val="CC3300"/>
                </a:solidFill>
                <a:latin typeface="Monotype Corsiva" panose="03010101010201010101" pitchFamily="66" charset="0"/>
              </a:rPr>
            </a:br>
            <a:r>
              <a:rPr lang="ru-RU" sz="4900" dirty="0" smtClean="0">
                <a:solidFill>
                  <a:srgbClr val="CC3300"/>
                </a:solidFill>
                <a:latin typeface="Monotype Corsiva" panose="03010101010201010101" pitchFamily="66" charset="0"/>
              </a:rPr>
              <a:t/>
            </a:r>
            <a:br>
              <a:rPr lang="ru-RU" sz="4900" dirty="0" smtClean="0">
                <a:solidFill>
                  <a:srgbClr val="CC3300"/>
                </a:solidFill>
                <a:latin typeface="Monotype Corsiva" panose="03010101010201010101" pitchFamily="66" charset="0"/>
              </a:rPr>
            </a:br>
            <a:r>
              <a:rPr lang="ru-RU" sz="4900" dirty="0" smtClean="0">
                <a:solidFill>
                  <a:srgbClr val="CC3300"/>
                </a:solidFill>
                <a:latin typeface="Monotype Corsiva" panose="03010101010201010101" pitchFamily="66" charset="0"/>
              </a:rPr>
              <a:t>Чем герои занимались  </a:t>
            </a:r>
            <a:r>
              <a:rPr lang="ru-RU" sz="4900" dirty="0">
                <a:solidFill>
                  <a:srgbClr val="CC3300"/>
                </a:solidFill>
                <a:latin typeface="Monotype Corsiva" panose="03010101010201010101" pitchFamily="66" charset="0"/>
              </a:rPr>
              <a:t>в плену?</a:t>
            </a:r>
            <a:r>
              <a:rPr lang="ru-RU" dirty="0">
                <a:solidFill>
                  <a:srgbClr val="CC3300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rgbClr val="CC3300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4" name="Picture 7" descr="Рисунок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6" y="1447800"/>
            <a:ext cx="3087584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Рисунок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81" y="1484784"/>
            <a:ext cx="3626519" cy="378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6496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</TotalTime>
  <Words>408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ХАРАКТЕР</vt:lpstr>
      <vt:lpstr>Слайд 2</vt:lpstr>
      <vt:lpstr>                       СУДЬБА</vt:lpstr>
      <vt:lpstr>Слайд 4</vt:lpstr>
      <vt:lpstr>Сила воли сильнее боли</vt:lpstr>
      <vt:lpstr>Жилин и Костылин – два разных характера, две разные судьбы. </vt:lpstr>
      <vt:lpstr>Жилин и Костылин</vt:lpstr>
      <vt:lpstr>Слайд 8</vt:lpstr>
      <vt:lpstr>  Чем герои занимались  в плену? </vt:lpstr>
      <vt:lpstr>Слайд 10</vt:lpstr>
      <vt:lpstr>Почему первая попытка побега не удалась?</vt:lpstr>
      <vt:lpstr>Домашнее задание</vt:lpstr>
      <vt:lpstr>Синквейн</vt:lpstr>
      <vt:lpstr>Пословицы  к уроку</vt:lpstr>
      <vt:lpstr>Будьте сильными и  никогда не сдавайтесь!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Жилин и Костылин – два разных характера, две разные судьбы. </dc:title>
  <dc:creator>Светлана</dc:creator>
  <cp:lastModifiedBy>Светлана</cp:lastModifiedBy>
  <cp:revision>15</cp:revision>
  <dcterms:created xsi:type="dcterms:W3CDTF">2016-01-21T14:33:45Z</dcterms:created>
  <dcterms:modified xsi:type="dcterms:W3CDTF">2016-01-21T17:36:22Z</dcterms:modified>
</cp:coreProperties>
</file>