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48"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Лист1!$B$1</c:f>
              <c:strCache>
                <c:ptCount val="1"/>
                <c:pt idx="0">
                  <c:v>1</c:v>
                </c:pt>
              </c:strCache>
            </c:strRef>
          </c:tx>
          <c:invertIfNegative val="0"/>
          <c:cat>
            <c:strRef>
              <c:f>Лист1!$A$2:$A$5</c:f>
              <c:strCache>
                <c:ptCount val="4"/>
                <c:pt idx="0">
                  <c:v>Учащиеся, выполнившие все задания без ошибок</c:v>
                </c:pt>
                <c:pt idx="1">
                  <c:v>Учащиеся, выполнившие все задания, но допустившие 1 ошибку</c:v>
                </c:pt>
                <c:pt idx="2">
                  <c:v>Учащиеся, выполнившие все задания, но допустившие 2 ошибки</c:v>
                </c:pt>
                <c:pt idx="3">
                  <c:v>Учащиеся, выполнившие все задания, но допустившие 3 и более ошибок</c:v>
                </c:pt>
              </c:strCache>
            </c:strRef>
          </c:cat>
          <c:val>
            <c:numRef>
              <c:f>Лист1!$B$2:$B$5</c:f>
              <c:numCache>
                <c:formatCode>General</c:formatCode>
                <c:ptCount val="4"/>
                <c:pt idx="0">
                  <c:v>2</c:v>
                </c:pt>
                <c:pt idx="1">
                  <c:v>5</c:v>
                </c:pt>
                <c:pt idx="2">
                  <c:v>10</c:v>
                </c:pt>
                <c:pt idx="3">
                  <c:v>3</c:v>
                </c:pt>
              </c:numCache>
            </c:numRef>
          </c:val>
        </c:ser>
        <c:ser>
          <c:idx val="1"/>
          <c:order val="1"/>
          <c:tx>
            <c:strRef>
              <c:f>Лист1!$C$1</c:f>
              <c:strCache>
                <c:ptCount val="1"/>
                <c:pt idx="0">
                  <c:v>2</c:v>
                </c:pt>
              </c:strCache>
            </c:strRef>
          </c:tx>
          <c:invertIfNegative val="0"/>
          <c:cat>
            <c:strRef>
              <c:f>Лист1!$A$2:$A$5</c:f>
              <c:strCache>
                <c:ptCount val="4"/>
                <c:pt idx="0">
                  <c:v>Учащиеся, выполнившие все задания без ошибок</c:v>
                </c:pt>
                <c:pt idx="1">
                  <c:v>Учащиеся, выполнившие все задания, но допустившие 1 ошибку</c:v>
                </c:pt>
                <c:pt idx="2">
                  <c:v>Учащиеся, выполнившие все задания, но допустившие 2 ошибки</c:v>
                </c:pt>
                <c:pt idx="3">
                  <c:v>Учащиеся, выполнившие все задания, но допустившие 3 и более ошибок</c:v>
                </c:pt>
              </c:strCache>
            </c:strRef>
          </c:cat>
          <c:val>
            <c:numRef>
              <c:f>Лист1!$C$2:$C$5</c:f>
              <c:numCache>
                <c:formatCode>General</c:formatCode>
                <c:ptCount val="4"/>
                <c:pt idx="0">
                  <c:v>3</c:v>
                </c:pt>
                <c:pt idx="1">
                  <c:v>6</c:v>
                </c:pt>
                <c:pt idx="2">
                  <c:v>9</c:v>
                </c:pt>
                <c:pt idx="3">
                  <c:v>2</c:v>
                </c:pt>
              </c:numCache>
            </c:numRef>
          </c:val>
        </c:ser>
        <c:ser>
          <c:idx val="2"/>
          <c:order val="2"/>
          <c:tx>
            <c:strRef>
              <c:f>Лист1!$D$1</c:f>
              <c:strCache>
                <c:ptCount val="1"/>
                <c:pt idx="0">
                  <c:v>3</c:v>
                </c:pt>
              </c:strCache>
            </c:strRef>
          </c:tx>
          <c:invertIfNegative val="0"/>
          <c:cat>
            <c:strRef>
              <c:f>Лист1!$A$2:$A$5</c:f>
              <c:strCache>
                <c:ptCount val="4"/>
                <c:pt idx="0">
                  <c:v>Учащиеся, выполнившие все задания без ошибок</c:v>
                </c:pt>
                <c:pt idx="1">
                  <c:v>Учащиеся, выполнившие все задания, но допустившие 1 ошибку</c:v>
                </c:pt>
                <c:pt idx="2">
                  <c:v>Учащиеся, выполнившие все задания, но допустившие 2 ошибки</c:v>
                </c:pt>
                <c:pt idx="3">
                  <c:v>Учащиеся, выполнившие все задания, но допустившие 3 и более ошибок</c:v>
                </c:pt>
              </c:strCache>
            </c:strRef>
          </c:cat>
          <c:val>
            <c:numRef>
              <c:f>Лист1!$D$2:$D$5</c:f>
              <c:numCache>
                <c:formatCode>General</c:formatCode>
                <c:ptCount val="4"/>
                <c:pt idx="0">
                  <c:v>4</c:v>
                </c:pt>
                <c:pt idx="1">
                  <c:v>7</c:v>
                </c:pt>
                <c:pt idx="2">
                  <c:v>8</c:v>
                </c:pt>
                <c:pt idx="3">
                  <c:v>1</c:v>
                </c:pt>
              </c:numCache>
            </c:numRef>
          </c:val>
        </c:ser>
        <c:dLbls>
          <c:showLegendKey val="0"/>
          <c:showVal val="0"/>
          <c:showCatName val="0"/>
          <c:showSerName val="0"/>
          <c:showPercent val="0"/>
          <c:showBubbleSize val="0"/>
        </c:dLbls>
        <c:gapWidth val="150"/>
        <c:axId val="100630528"/>
        <c:axId val="100632064"/>
      </c:barChart>
      <c:catAx>
        <c:axId val="100630528"/>
        <c:scaling>
          <c:orientation val="minMax"/>
        </c:scaling>
        <c:delete val="0"/>
        <c:axPos val="b"/>
        <c:majorTickMark val="out"/>
        <c:minorTickMark val="none"/>
        <c:tickLblPos val="nextTo"/>
        <c:crossAx val="100632064"/>
        <c:crosses val="autoZero"/>
        <c:auto val="1"/>
        <c:lblAlgn val="ctr"/>
        <c:lblOffset val="100"/>
        <c:noMultiLvlLbl val="0"/>
      </c:catAx>
      <c:valAx>
        <c:axId val="100632064"/>
        <c:scaling>
          <c:orientation val="minMax"/>
        </c:scaling>
        <c:delete val="0"/>
        <c:axPos val="l"/>
        <c:majorGridlines/>
        <c:numFmt formatCode="General" sourceLinked="1"/>
        <c:majorTickMark val="out"/>
        <c:minorTickMark val="none"/>
        <c:tickLblPos val="nextTo"/>
        <c:crossAx val="100630528"/>
        <c:crosses val="autoZero"/>
        <c:crossBetween val="between"/>
      </c:valAx>
    </c:plotArea>
    <c:legend>
      <c:legendPos val="r"/>
      <c:layout/>
      <c:overlay val="0"/>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01.07.2015</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4C71EC6-210F-42DE-9C53-41977AD35B3D}" type="datetimeFigureOut">
              <a:rPr lang="ru-RU" smtClean="0"/>
              <a:t>01.07.2015</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01.07.2015</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01.07.2015</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4C71EC6-210F-42DE-9C53-41977AD35B3D}" type="datetimeFigureOut">
              <a:rPr lang="ru-RU" smtClean="0"/>
              <a:t>01.07.2015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01.07.2015</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i="1" dirty="0">
                <a:latin typeface="Times New Roman"/>
                <a:ea typeface="Calibri"/>
              </a:rPr>
              <a:t>Развитие алгоритмической мышления  на уроках информатики в средней школе</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4062340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08720"/>
            <a:ext cx="7239000" cy="1143000"/>
          </a:xfrm>
        </p:spPr>
        <p:txBody>
          <a:bodyPr>
            <a:noAutofit/>
          </a:bodyPr>
          <a:lstStyle/>
          <a:p>
            <a:r>
              <a:rPr lang="ru-RU" sz="3200" dirty="0">
                <a:latin typeface="Times New Roman"/>
                <a:ea typeface="Calibri"/>
              </a:rPr>
              <a:t>Умения, характеризующие каждый этап развития алгоритмического мышления</a:t>
            </a:r>
            <a:endParaRPr lang="ru-RU" sz="3200" dirty="0"/>
          </a:p>
        </p:txBody>
      </p:sp>
      <p:sp>
        <p:nvSpPr>
          <p:cNvPr id="3" name="Объект 2"/>
          <p:cNvSpPr>
            <a:spLocks noGrp="1"/>
          </p:cNvSpPr>
          <p:nvPr>
            <p:ph idx="1"/>
          </p:nvPr>
        </p:nvSpPr>
        <p:spPr>
          <a:xfrm>
            <a:off x="457200" y="1988840"/>
            <a:ext cx="7211144" cy="4466896"/>
          </a:xfrm>
        </p:spPr>
        <p:txBody>
          <a:bodyPr>
            <a:normAutofit/>
          </a:bodyPr>
          <a:lstStyle/>
          <a:p>
            <a:pPr>
              <a:spcAft>
                <a:spcPts val="0"/>
              </a:spcAft>
            </a:pPr>
            <a:r>
              <a:rPr lang="ru-RU" i="1" dirty="0">
                <a:latin typeface="Times New Roman"/>
              </a:rPr>
              <a:t>решать задачи алгоритмического характера;</a:t>
            </a:r>
            <a:endParaRPr lang="ru-RU" dirty="0"/>
          </a:p>
          <a:p>
            <a:pPr>
              <a:spcAft>
                <a:spcPts val="0"/>
              </a:spcAft>
            </a:pPr>
            <a:r>
              <a:rPr lang="ru-RU" i="1" dirty="0">
                <a:latin typeface="Times New Roman"/>
              </a:rPr>
              <a:t>– производить анализ задачи;</a:t>
            </a:r>
            <a:endParaRPr lang="ru-RU" dirty="0"/>
          </a:p>
          <a:p>
            <a:pPr>
              <a:spcAft>
                <a:spcPts val="0"/>
              </a:spcAft>
            </a:pPr>
            <a:r>
              <a:rPr lang="ru-RU" i="1" dirty="0">
                <a:latin typeface="Times New Roman"/>
              </a:rPr>
              <a:t>– составлять алгоритм;</a:t>
            </a:r>
            <a:endParaRPr lang="ru-RU" dirty="0"/>
          </a:p>
          <a:p>
            <a:pPr>
              <a:spcAft>
                <a:spcPts val="0"/>
              </a:spcAft>
            </a:pPr>
            <a:r>
              <a:rPr lang="ru-RU" i="1" dirty="0">
                <a:latin typeface="Times New Roman"/>
              </a:rPr>
              <a:t>– записывать алгоритм;</a:t>
            </a:r>
            <a:endParaRPr lang="ru-RU" dirty="0"/>
          </a:p>
          <a:p>
            <a:pPr>
              <a:spcAft>
                <a:spcPts val="0"/>
              </a:spcAft>
            </a:pPr>
            <a:r>
              <a:rPr lang="ru-RU" i="1" dirty="0">
                <a:latin typeface="Times New Roman"/>
              </a:rPr>
              <a:t>– производить синтаксический анализ составленного или предложенного алгоритма;</a:t>
            </a:r>
            <a:endParaRPr lang="ru-RU" dirty="0"/>
          </a:p>
          <a:p>
            <a:pPr>
              <a:spcAft>
                <a:spcPts val="0"/>
              </a:spcAft>
            </a:pPr>
            <a:r>
              <a:rPr lang="ru-RU" i="1" dirty="0">
                <a:latin typeface="Times New Roman"/>
              </a:rPr>
              <a:t>– выполнять алгоритмы;</a:t>
            </a:r>
            <a:endParaRPr lang="ru-RU" dirty="0"/>
          </a:p>
          <a:p>
            <a:pPr>
              <a:spcAft>
                <a:spcPts val="0"/>
              </a:spcAft>
            </a:pPr>
            <a:r>
              <a:rPr lang="ru-RU" i="1" dirty="0">
                <a:latin typeface="Times New Roman"/>
              </a:rPr>
              <a:t>– проводить оптимизацию алгоритма;</a:t>
            </a:r>
            <a:endParaRPr lang="ru-RU" dirty="0"/>
          </a:p>
          <a:p>
            <a:r>
              <a:rPr lang="ru-RU" i="1" dirty="0">
                <a:latin typeface="Times New Roman"/>
                <a:ea typeface="Calibri"/>
              </a:rPr>
              <a:t>– производить мыслительные операции</a:t>
            </a:r>
            <a:endParaRPr lang="ru-RU" dirty="0"/>
          </a:p>
        </p:txBody>
      </p:sp>
    </p:spTree>
    <p:extLst>
      <p:ext uri="{BB962C8B-B14F-4D97-AF65-F5344CB8AC3E}">
        <p14:creationId xmlns:p14="http://schemas.microsoft.com/office/powerpoint/2010/main" val="35385878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a:ea typeface="Calibri"/>
              </a:rPr>
              <a:t>Задачи </a:t>
            </a:r>
            <a:r>
              <a:rPr lang="ru-RU" dirty="0">
                <a:latin typeface="Times New Roman"/>
                <a:ea typeface="Calibri"/>
              </a:rPr>
              <a:t>«Перевозчик» </a:t>
            </a:r>
            <a:endParaRPr lang="ru-RU" dirty="0"/>
          </a:p>
        </p:txBody>
      </p:sp>
      <p:sp>
        <p:nvSpPr>
          <p:cNvPr id="3" name="Объект 2"/>
          <p:cNvSpPr>
            <a:spLocks noGrp="1"/>
          </p:cNvSpPr>
          <p:nvPr>
            <p:ph idx="1"/>
          </p:nvPr>
        </p:nvSpPr>
        <p:spPr/>
        <p:txBody>
          <a:bodyPr>
            <a:normAutofit fontScale="62500" lnSpcReduction="20000"/>
          </a:bodyPr>
          <a:lstStyle/>
          <a:p>
            <a:pPr lvl="0">
              <a:lnSpc>
                <a:spcPct val="115000"/>
              </a:lnSpc>
              <a:buFont typeface="+mj-lt"/>
              <a:buAutoNum type="arabicPeriod"/>
            </a:pPr>
            <a:r>
              <a:rPr lang="ru-RU" i="1" dirty="0">
                <a:latin typeface="Times New Roman"/>
                <a:ea typeface="Calibri"/>
                <a:cs typeface="Times New Roman"/>
              </a:rPr>
              <a:t>Три поросенка, три братца пошли погулять. На их пути встретилась глубокая канава. Через нее была положена доска, по ней можно переправляться вдвоем. Однако после переправы двоих поросят останется один поросенок, которому придется переходить мостик в одиночку. А </a:t>
            </a:r>
            <a:r>
              <a:rPr lang="ru-RU" i="1" dirty="0" err="1">
                <a:latin typeface="Times New Roman"/>
                <a:ea typeface="Calibri"/>
                <a:cs typeface="Times New Roman"/>
              </a:rPr>
              <a:t>Нуф-Нуф</a:t>
            </a:r>
            <a:r>
              <a:rPr lang="ru-RU" i="1" dirty="0">
                <a:latin typeface="Times New Roman"/>
                <a:ea typeface="Calibri"/>
                <a:cs typeface="Times New Roman"/>
              </a:rPr>
              <a:t> и </a:t>
            </a:r>
            <a:r>
              <a:rPr lang="ru-RU" i="1" dirty="0" err="1">
                <a:latin typeface="Times New Roman"/>
                <a:ea typeface="Calibri"/>
                <a:cs typeface="Times New Roman"/>
              </a:rPr>
              <a:t>Ниф-Ниф</a:t>
            </a:r>
            <a:r>
              <a:rPr lang="ru-RU" i="1" dirty="0">
                <a:latin typeface="Times New Roman"/>
                <a:ea typeface="Calibri"/>
                <a:cs typeface="Times New Roman"/>
              </a:rPr>
              <a:t> категорично отказались идти по одному – они боялись потерять равновесие и упасть в канаву. </a:t>
            </a:r>
            <a:r>
              <a:rPr lang="ru-RU" i="1" dirty="0" err="1">
                <a:latin typeface="Times New Roman"/>
                <a:ea typeface="Calibri"/>
                <a:cs typeface="Times New Roman"/>
              </a:rPr>
              <a:t>Наф-Наф</a:t>
            </a:r>
            <a:r>
              <a:rPr lang="ru-RU" i="1" dirty="0">
                <a:latin typeface="Times New Roman"/>
                <a:ea typeface="Calibri"/>
                <a:cs typeface="Times New Roman"/>
              </a:rPr>
              <a:t> оказался смелее и сказал, что он всем поможет. Что придумал </a:t>
            </a:r>
            <a:r>
              <a:rPr lang="ru-RU" i="1" dirty="0" err="1">
                <a:latin typeface="Times New Roman"/>
                <a:ea typeface="Calibri"/>
                <a:cs typeface="Times New Roman"/>
              </a:rPr>
              <a:t>Наф-Наф</a:t>
            </a:r>
            <a:r>
              <a:rPr lang="ru-RU" i="1" dirty="0">
                <a:latin typeface="Times New Roman"/>
                <a:ea typeface="Calibri"/>
                <a:cs typeface="Times New Roman"/>
              </a:rPr>
              <a:t>?</a:t>
            </a:r>
            <a:endParaRPr lang="ru-RU" sz="2400" dirty="0">
              <a:ea typeface="Calibri"/>
              <a:cs typeface="Times New Roman"/>
            </a:endParaRPr>
          </a:p>
          <a:p>
            <a:pPr lvl="0">
              <a:lnSpc>
                <a:spcPct val="115000"/>
              </a:lnSpc>
              <a:buFont typeface="+mj-lt"/>
              <a:buAutoNum type="arabicPeriod"/>
            </a:pPr>
            <a:r>
              <a:rPr lang="ru-RU" i="1" dirty="0">
                <a:latin typeface="Times New Roman"/>
                <a:ea typeface="Calibri"/>
                <a:cs typeface="Times New Roman"/>
              </a:rPr>
              <a:t>2. Утке Крякуше подложили куриные яйца, и она высидела пятерых утят и четырех цыплят. Однажды все семейство отправилось гулять на речку. На другом берегу зеленела аппетитная трава, а в воде у другого берега было большое количество ряски. Утята с радостью бросились в воду и переплыли речку. Мама утка умела перевозить на спине двоих цыплят. Как она перевезла всех четверых?</a:t>
            </a:r>
            <a:endParaRPr lang="ru-RU" sz="2400" dirty="0">
              <a:ea typeface="Calibri"/>
              <a:cs typeface="Times New Roman"/>
            </a:endParaRPr>
          </a:p>
          <a:p>
            <a:pPr lvl="0">
              <a:lnSpc>
                <a:spcPct val="115000"/>
              </a:lnSpc>
              <a:buFont typeface="+mj-lt"/>
              <a:buAutoNum type="arabicPeriod"/>
            </a:pPr>
            <a:r>
              <a:rPr lang="ru-RU" i="1" dirty="0">
                <a:latin typeface="Times New Roman"/>
                <a:ea typeface="Calibri"/>
                <a:cs typeface="Times New Roman"/>
              </a:rPr>
              <a:t>Ежик нашел в лесу грибы и решил отнести их белке. Белка заготовила для ежика на угощение лесные яблоки. На спине у ежа помещается один грибок или одно яблоко. Если грибов 2 (3, 4) и яблок 2 (3, 4), то сколько раз будет ходить ежик к белке и обратно?</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2149925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latin typeface="Times New Roman" panose="02020603050405020304" pitchFamily="18" charset="0"/>
                <a:cs typeface="Times New Roman" panose="02020603050405020304" pitchFamily="18" charset="0"/>
              </a:rPr>
              <a:t>Решение задач «Водолей»</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nSpc>
                <a:spcPct val="115000"/>
              </a:lnSpc>
              <a:spcAft>
                <a:spcPts val="0"/>
              </a:spcAft>
              <a:buNone/>
            </a:pPr>
            <a:r>
              <a:rPr lang="ru-RU" i="1" dirty="0">
                <a:latin typeface="Times New Roman"/>
                <a:ea typeface="Calibri"/>
                <a:cs typeface="Times New Roman"/>
              </a:rPr>
              <a:t>Алгоритм I.</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Наполнить </a:t>
            </a:r>
            <a:r>
              <a:rPr lang="ru-RU" i="1" dirty="0">
                <a:latin typeface="Times New Roman"/>
                <a:ea typeface="Calibri"/>
                <a:cs typeface="Times New Roman"/>
              </a:rPr>
              <a:t>большую емкость жидкостью из бесконечного источника.</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Перелить </a:t>
            </a:r>
            <a:r>
              <a:rPr lang="ru-RU" i="1" dirty="0">
                <a:latin typeface="Times New Roman"/>
                <a:ea typeface="Calibri"/>
                <a:cs typeface="Times New Roman"/>
              </a:rPr>
              <a:t>из большей емкости в меньшую емкость.</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Вылить </a:t>
            </a:r>
            <a:r>
              <a:rPr lang="ru-RU" i="1" dirty="0">
                <a:latin typeface="Times New Roman"/>
                <a:ea typeface="Calibri"/>
                <a:cs typeface="Times New Roman"/>
              </a:rPr>
              <a:t>жидкость из меньшей емкости.</a:t>
            </a:r>
            <a:endParaRPr lang="ru-RU" sz="2400" dirty="0">
              <a:ea typeface="Calibri"/>
              <a:cs typeface="Times New Roman"/>
            </a:endParaRPr>
          </a:p>
          <a:p>
            <a:r>
              <a:rPr lang="ru-RU" i="1" dirty="0" smtClean="0">
                <a:latin typeface="Times New Roman"/>
                <a:ea typeface="Calibri"/>
              </a:rPr>
              <a:t>Повторить </a:t>
            </a:r>
            <a:r>
              <a:rPr lang="ru-RU" i="1" dirty="0">
                <a:latin typeface="Times New Roman"/>
                <a:ea typeface="Calibri"/>
              </a:rPr>
              <a:t>действия 1-3 до тех пор, пока не будет получено обозначенное в условии задачи количество жидкости.</a:t>
            </a:r>
            <a:endParaRPr lang="ru-RU" dirty="0"/>
          </a:p>
        </p:txBody>
      </p:sp>
    </p:spTree>
    <p:extLst>
      <p:ext uri="{BB962C8B-B14F-4D97-AF65-F5344CB8AC3E}">
        <p14:creationId xmlns:p14="http://schemas.microsoft.com/office/powerpoint/2010/main" val="4044006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20040"/>
            <a:ext cx="7084640" cy="516672"/>
          </a:xfrm>
        </p:spPr>
        <p:txBody>
          <a:bodyPr>
            <a:normAutofit fontScale="90000"/>
          </a:bodyPr>
          <a:lstStyle/>
          <a:p>
            <a:r>
              <a:rPr lang="ru-RU" dirty="0">
                <a:solidFill>
                  <a:prstClr val="black"/>
                </a:solidFill>
                <a:latin typeface="Times New Roman" panose="02020603050405020304" pitchFamily="18" charset="0"/>
                <a:cs typeface="Times New Roman" panose="02020603050405020304" pitchFamily="18" charset="0"/>
              </a:rPr>
              <a:t>Решение задач «Водолей»</a:t>
            </a:r>
            <a:endParaRPr lang="ru-RU" dirty="0"/>
          </a:p>
        </p:txBody>
      </p:sp>
      <p:sp>
        <p:nvSpPr>
          <p:cNvPr id="3" name="Объект 2"/>
          <p:cNvSpPr>
            <a:spLocks noGrp="1"/>
          </p:cNvSpPr>
          <p:nvPr>
            <p:ph idx="1"/>
          </p:nvPr>
        </p:nvSpPr>
        <p:spPr/>
        <p:txBody>
          <a:bodyPr>
            <a:normAutofit fontScale="85000" lnSpcReduction="20000"/>
          </a:bodyPr>
          <a:lstStyle/>
          <a:p>
            <a:pPr marL="0" indent="0">
              <a:lnSpc>
                <a:spcPct val="115000"/>
              </a:lnSpc>
              <a:spcAft>
                <a:spcPts val="0"/>
              </a:spcAft>
              <a:buNone/>
            </a:pPr>
            <a:r>
              <a:rPr lang="ru-RU" i="1" dirty="0">
                <a:latin typeface="Times New Roman"/>
                <a:ea typeface="Calibri"/>
                <a:cs typeface="Times New Roman"/>
              </a:rPr>
              <a:t>Алгоритм II.</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Из </a:t>
            </a:r>
            <a:r>
              <a:rPr lang="ru-RU" i="1" dirty="0">
                <a:latin typeface="Times New Roman"/>
                <a:ea typeface="Calibri"/>
                <a:cs typeface="Times New Roman"/>
              </a:rPr>
              <a:t>большей емкости наполнить емкость промежуточного объема.</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Перелить </a:t>
            </a:r>
            <a:r>
              <a:rPr lang="ru-RU" i="1" dirty="0">
                <a:latin typeface="Times New Roman"/>
                <a:ea typeface="Calibri"/>
                <a:cs typeface="Times New Roman"/>
              </a:rPr>
              <a:t>жидкость из промежуточной емкости в самую маленькую емкость.</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Перелить </a:t>
            </a:r>
            <a:r>
              <a:rPr lang="ru-RU" i="1" dirty="0">
                <a:latin typeface="Times New Roman"/>
                <a:ea typeface="Calibri"/>
                <a:cs typeface="Times New Roman"/>
              </a:rPr>
              <a:t>жидкость из самой маленькой емкости в большую емкость.</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Повторять </a:t>
            </a:r>
            <a:r>
              <a:rPr lang="ru-RU" i="1" dirty="0">
                <a:latin typeface="Times New Roman"/>
                <a:ea typeface="Calibri"/>
                <a:cs typeface="Times New Roman"/>
              </a:rPr>
              <a:t>действия 2-3 до тех пор, пока емкость промежуточного объема не станет пустой.</a:t>
            </a:r>
            <a:endParaRPr lang="ru-RU" sz="2400" dirty="0">
              <a:ea typeface="Calibri"/>
              <a:cs typeface="Times New Roman"/>
            </a:endParaRPr>
          </a:p>
          <a:p>
            <a:pPr>
              <a:lnSpc>
                <a:spcPct val="115000"/>
              </a:lnSpc>
              <a:spcAft>
                <a:spcPts val="0"/>
              </a:spcAft>
            </a:pPr>
            <a:r>
              <a:rPr lang="ru-RU" i="1" dirty="0" smtClean="0">
                <a:latin typeface="Times New Roman"/>
                <a:ea typeface="Calibri"/>
                <a:cs typeface="Times New Roman"/>
              </a:rPr>
              <a:t>Если </a:t>
            </a:r>
            <a:r>
              <a:rPr lang="ru-RU" i="1" dirty="0">
                <a:latin typeface="Times New Roman"/>
                <a:ea typeface="Calibri"/>
                <a:cs typeface="Times New Roman"/>
              </a:rPr>
              <a:t>емкость промежуточного объема опустела, то  повторить действия 1-5 до тех пор, пока не будет получено обозначенное в условии задачи количество жидкости.</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2483702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15000"/>
              </a:lnSpc>
              <a:spcAft>
                <a:spcPts val="1000"/>
              </a:spcAft>
            </a:pPr>
            <a:r>
              <a:rPr lang="ru-RU" dirty="0">
                <a:latin typeface="Times New Roman"/>
                <a:ea typeface="Calibri"/>
                <a:cs typeface="Times New Roman"/>
              </a:rPr>
              <a:t>«Водолей»</a:t>
            </a:r>
            <a:r>
              <a:rPr lang="ru-RU" sz="3600" dirty="0">
                <a:ea typeface="Calibri"/>
                <a:cs typeface="Times New Roman"/>
              </a:rPr>
              <a:t/>
            </a:r>
            <a:br>
              <a:rPr lang="ru-RU" sz="3600" dirty="0">
                <a:ea typeface="Calibri"/>
                <a:cs typeface="Times New Roman"/>
              </a:rPr>
            </a:br>
            <a:endParaRPr lang="ru-RU" dirty="0"/>
          </a:p>
        </p:txBody>
      </p:sp>
      <p:sp>
        <p:nvSpPr>
          <p:cNvPr id="3" name="Объект 2"/>
          <p:cNvSpPr>
            <a:spLocks noGrp="1"/>
          </p:cNvSpPr>
          <p:nvPr>
            <p:ph idx="1"/>
          </p:nvPr>
        </p:nvSpPr>
        <p:spPr/>
        <p:txBody>
          <a:bodyPr>
            <a:normAutofit/>
          </a:bodyPr>
          <a:lstStyle/>
          <a:p>
            <a:pPr>
              <a:spcAft>
                <a:spcPts val="0"/>
              </a:spcAft>
            </a:pPr>
            <a:r>
              <a:rPr lang="ru-RU" i="1" dirty="0" smtClean="0">
                <a:latin typeface="Times New Roman"/>
              </a:rPr>
              <a:t>Как</a:t>
            </a:r>
            <a:r>
              <a:rPr lang="ru-RU" i="1" dirty="0">
                <a:latin typeface="Times New Roman"/>
              </a:rPr>
              <a:t>, имея два ведра: емкостью 5 и 9 литров, набрать из реки ровно 3 литра воды?</a:t>
            </a:r>
            <a:endParaRPr lang="ru-RU" dirty="0"/>
          </a:p>
          <a:p>
            <a:pPr>
              <a:spcAft>
                <a:spcPts val="0"/>
              </a:spcAft>
            </a:pPr>
            <a:r>
              <a:rPr lang="ru-RU" i="1" dirty="0" smtClean="0">
                <a:latin typeface="Times New Roman"/>
              </a:rPr>
              <a:t>Есть </a:t>
            </a:r>
            <a:r>
              <a:rPr lang="ru-RU" i="1" dirty="0">
                <a:latin typeface="Times New Roman"/>
              </a:rPr>
              <a:t>два сосуда по 10 литров и один по 3 литра. В первом сосуде 4 литра воды, во втором 10 литров, а в третьем пусто. Нужно уравнять кол-во воды в первом и втором сосудах.</a:t>
            </a:r>
            <a:endParaRPr lang="ru-RU" dirty="0"/>
          </a:p>
          <a:p>
            <a:pPr>
              <a:spcAft>
                <a:spcPts val="0"/>
              </a:spcAft>
            </a:pPr>
            <a:r>
              <a:rPr lang="ru-RU" i="1" dirty="0" smtClean="0">
                <a:latin typeface="Times New Roman"/>
              </a:rPr>
              <a:t>Имеется </a:t>
            </a:r>
            <a:r>
              <a:rPr lang="ru-RU" i="1" dirty="0">
                <a:latin typeface="Times New Roman"/>
              </a:rPr>
              <a:t>3 сосуда: 8л 5л 3л. Первый из них заполнен водой. Нужно оставить ровно 4л. в первом сосуде. Как это сделать?</a:t>
            </a:r>
            <a:endParaRPr lang="ru-RU" dirty="0"/>
          </a:p>
          <a:p>
            <a:endParaRPr lang="ru-RU" dirty="0"/>
          </a:p>
        </p:txBody>
      </p:sp>
    </p:spTree>
    <p:extLst>
      <p:ext uri="{BB962C8B-B14F-4D97-AF65-F5344CB8AC3E}">
        <p14:creationId xmlns:p14="http://schemas.microsoft.com/office/powerpoint/2010/main" val="1109006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spcAft>
                <a:spcPts val="0"/>
              </a:spcAft>
            </a:pPr>
            <a:r>
              <a:rPr lang="ru-RU" dirty="0">
                <a:latin typeface="Times New Roman"/>
              </a:rPr>
              <a:t>«</a:t>
            </a:r>
            <a:r>
              <a:rPr lang="ru-RU" dirty="0" err="1">
                <a:latin typeface="Times New Roman"/>
              </a:rPr>
              <a:t>Переливашки</a:t>
            </a:r>
            <a:r>
              <a:rPr lang="ru-RU" dirty="0">
                <a:latin typeface="Times New Roman"/>
              </a:rPr>
              <a:t>»</a:t>
            </a:r>
            <a:r>
              <a:rPr lang="ru-RU" dirty="0"/>
              <a:t/>
            </a:r>
            <a:br>
              <a:rPr lang="ru-RU" dirty="0"/>
            </a:br>
            <a:endParaRPr lang="ru-RU" dirty="0"/>
          </a:p>
        </p:txBody>
      </p:sp>
      <p:sp>
        <p:nvSpPr>
          <p:cNvPr id="3" name="Объект 2"/>
          <p:cNvSpPr>
            <a:spLocks noGrp="1"/>
          </p:cNvSpPr>
          <p:nvPr>
            <p:ph idx="1"/>
          </p:nvPr>
        </p:nvSpPr>
        <p:spPr/>
        <p:txBody>
          <a:bodyPr>
            <a:normAutofit fontScale="92500" lnSpcReduction="10000"/>
          </a:bodyPr>
          <a:lstStyle/>
          <a:p>
            <a:pPr>
              <a:spcAft>
                <a:spcPts val="0"/>
              </a:spcAft>
            </a:pPr>
            <a:r>
              <a:rPr lang="ru-RU" i="1" dirty="0" err="1" smtClean="0">
                <a:latin typeface="Times New Roman"/>
              </a:rPr>
              <a:t>Восьмиведерный</a:t>
            </a:r>
            <a:r>
              <a:rPr lang="ru-RU" i="1" dirty="0" smtClean="0">
                <a:latin typeface="Times New Roman"/>
              </a:rPr>
              <a:t> </a:t>
            </a:r>
            <a:r>
              <a:rPr lang="ru-RU" i="1" dirty="0">
                <a:latin typeface="Times New Roman"/>
              </a:rPr>
              <a:t>бочонок заполнен доверху квасом. Двое должны разделить квас поровну. Но у них есть только два пустых бочонка, в один из которых входит 5 ведер, а в другой 3 ведра. Спрашивается, как они могут разделить квас, пользуясь только этими тремя бочонками?</a:t>
            </a:r>
            <a:endParaRPr lang="ru-RU" dirty="0"/>
          </a:p>
          <a:p>
            <a:pPr>
              <a:spcAft>
                <a:spcPts val="0"/>
              </a:spcAft>
            </a:pPr>
            <a:r>
              <a:rPr lang="ru-RU" i="1" dirty="0" smtClean="0">
                <a:latin typeface="Times New Roman"/>
              </a:rPr>
              <a:t> </a:t>
            </a:r>
            <a:r>
              <a:rPr lang="ru-RU" i="1" dirty="0">
                <a:latin typeface="Times New Roman"/>
              </a:rPr>
              <a:t>Есть 5 кастрюль. Из них - 4 по 4 литра и 1 по 2 литра. В первой кастрюле 1 литр воды, во второй 2 литра, в третьей 3 литра, в четвёртой 4 литра, а пятая кастрюля (которая вмещает 2 литра) пустая. Как нужно перелить кипящую воду для варки пельменей так, чтобы во всех кастрюлях было по 2 литра и за 4 переливания?</a:t>
            </a:r>
            <a:endParaRPr lang="ru-RU" dirty="0"/>
          </a:p>
          <a:p>
            <a:endParaRPr lang="ru-RU" dirty="0"/>
          </a:p>
        </p:txBody>
      </p:sp>
    </p:spTree>
    <p:extLst>
      <p:ext uri="{BB962C8B-B14F-4D97-AF65-F5344CB8AC3E}">
        <p14:creationId xmlns:p14="http://schemas.microsoft.com/office/powerpoint/2010/main" val="10983372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620688"/>
            <a:ext cx="8363272" cy="1440160"/>
          </a:xfrm>
        </p:spPr>
        <p:txBody>
          <a:bodyPr>
            <a:noAutofit/>
          </a:bodyPr>
          <a:lstStyle/>
          <a:p>
            <a:pPr>
              <a:spcAft>
                <a:spcPts val="0"/>
              </a:spcAft>
            </a:pPr>
            <a:r>
              <a:rPr lang="ru-RU" sz="3600" dirty="0">
                <a:latin typeface="Times New Roman"/>
              </a:rPr>
              <a:t>Результаты выполнения контрольной работы №1</a:t>
            </a:r>
            <a:r>
              <a:rPr lang="ru-RU" sz="3600" dirty="0"/>
              <a:t/>
            </a:r>
            <a:br>
              <a:rPr lang="ru-RU" sz="3600" dirty="0"/>
            </a:br>
            <a:endParaRPr lang="ru-RU" sz="3600" dirty="0"/>
          </a:p>
        </p:txBody>
      </p:sp>
      <p:graphicFrame>
        <p:nvGraphicFramePr>
          <p:cNvPr id="4" name="Объект 3"/>
          <p:cNvGraphicFramePr>
            <a:graphicFrameLocks noGrp="1"/>
          </p:cNvGraphicFramePr>
          <p:nvPr>
            <p:ph idx="1"/>
          </p:nvPr>
        </p:nvGraphicFramePr>
        <p:xfrm>
          <a:off x="1567497" y="2145633"/>
          <a:ext cx="6009005" cy="3435096"/>
        </p:xfrm>
        <a:graphic>
          <a:graphicData uri="http://schemas.openxmlformats.org/drawingml/2006/table">
            <a:tbl>
              <a:tblPr/>
              <a:tblGrid>
                <a:gridCol w="3001645"/>
                <a:gridCol w="3007360"/>
              </a:tblGrid>
              <a:tr h="0">
                <a:tc>
                  <a:txBody>
                    <a:bodyPr/>
                    <a:lstStyle/>
                    <a:p>
                      <a:pPr algn="ctr">
                        <a:lnSpc>
                          <a:spcPct val="115000"/>
                        </a:lnSpc>
                        <a:spcAft>
                          <a:spcPts val="0"/>
                        </a:spcAft>
                      </a:pPr>
                      <a:r>
                        <a:rPr lang="ru-RU" sz="1400" i="1">
                          <a:effectLst/>
                          <a:latin typeface="Times New Roman CYR"/>
                          <a:ea typeface="Times New Roman"/>
                          <a:cs typeface="Times New Roman"/>
                        </a:rPr>
                        <a:t>СВЕДЕНИЯ О РЕЗУЛЬТАТАХ ПЕРВИЧНОГО СРЕЗА</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400" i="1">
                          <a:effectLst/>
                          <a:latin typeface="Times New Roman CYR"/>
                          <a:ea typeface="Times New Roman"/>
                          <a:cs typeface="Times New Roman"/>
                        </a:rPr>
                        <a:t>КОЛИЧЕСТВО УЧАЩИХСЯ, ВЫПОЛНИВШИХ ДАННОЕ ЗАДАНИЕ</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en-US" sz="1400" i="1">
                          <a:effectLst/>
                          <a:latin typeface="Times New Roman"/>
                          <a:ea typeface="Times New Roman"/>
                          <a:cs typeface="Times New Roman"/>
                        </a:rPr>
                        <a:t>1. </a:t>
                      </a:r>
                      <a:r>
                        <a:rPr lang="ru-RU" sz="1400" i="1">
                          <a:effectLst/>
                          <a:latin typeface="Times New Roman CYR"/>
                          <a:ea typeface="Times New Roman"/>
                          <a:cs typeface="Times New Roman"/>
                        </a:rPr>
                        <a:t>Число учащихся, выполнивших работу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20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2. </a:t>
                      </a:r>
                      <a:r>
                        <a:rPr lang="ru-RU" sz="1400" i="1">
                          <a:effectLst/>
                          <a:latin typeface="Times New Roman CYR"/>
                          <a:ea typeface="Times New Roman"/>
                          <a:cs typeface="Times New Roman"/>
                        </a:rPr>
                        <a:t>Учащиеся, выполнившие все задания без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2</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3. </a:t>
                      </a:r>
                      <a:r>
                        <a:rPr lang="ru-RU" sz="1400" i="1">
                          <a:effectLst/>
                          <a:latin typeface="Times New Roman CYR"/>
                          <a:ea typeface="Times New Roman"/>
                          <a:cs typeface="Times New Roman"/>
                        </a:rPr>
                        <a:t>Учащиеся, выполнившие все задания, но допустившие 1 ошибку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4. </a:t>
                      </a:r>
                      <a:r>
                        <a:rPr lang="ru-RU" sz="1400" i="1">
                          <a:effectLst/>
                          <a:latin typeface="Times New Roman CYR"/>
                          <a:ea typeface="Times New Roman"/>
                          <a:cs typeface="Times New Roman"/>
                        </a:rPr>
                        <a:t>Учащиеся, выполнившие все задания, но допустившие 2 ошибки</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10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5. </a:t>
                      </a:r>
                      <a:r>
                        <a:rPr lang="ru-RU" sz="1400" i="1">
                          <a:effectLst/>
                          <a:latin typeface="Times New Roman CYR"/>
                          <a:ea typeface="Times New Roman"/>
                          <a:cs typeface="Times New Roman"/>
                        </a:rPr>
                        <a:t>Учащиеся, выполнившие все задания, но допустившие 3 и более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dirty="0">
                          <a:effectLst/>
                          <a:latin typeface="Times New Roman"/>
                          <a:ea typeface="Times New Roman"/>
                          <a:cs typeface="Times New Roman"/>
                        </a:rPr>
                        <a:t>3</a:t>
                      </a:r>
                      <a:endParaRPr lang="ru-RU"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40404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17" y="188640"/>
            <a:ext cx="7754969" cy="1368152"/>
          </a:xfrm>
        </p:spPr>
        <p:txBody>
          <a:bodyPr>
            <a:normAutofit fontScale="90000"/>
          </a:bodyPr>
          <a:lstStyle/>
          <a:p>
            <a:pPr indent="450215" algn="ctr">
              <a:lnSpc>
                <a:spcPct val="150000"/>
              </a:lnSpc>
              <a:spcAft>
                <a:spcPts val="0"/>
              </a:spcAft>
            </a:pPr>
            <a:r>
              <a:rPr lang="ru-RU" sz="36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t/>
            </a:r>
            <a:br>
              <a:rPr lang="ru-RU" sz="36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br>
            <a:r>
              <a:rPr lang="ru-RU" sz="36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t/>
            </a:r>
            <a:br>
              <a:rPr lang="ru-RU" sz="36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br>
            <a:r>
              <a:rPr lang="ru-RU" sz="31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t>Результаты </a:t>
            </a:r>
            <a:r>
              <a:rPr lang="ru-RU" sz="31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latin typeface="Times New Roman CYR"/>
                <a:ea typeface="Times New Roman"/>
                <a:cs typeface="Times New Roman"/>
              </a:rPr>
              <a:t>контрольной работы №2</a:t>
            </a:r>
            <a:r>
              <a:rPr lang="ru-RU" sz="31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ea typeface="Calibri"/>
                <a:cs typeface="Times New Roman"/>
              </a:rPr>
              <a:t/>
            </a:r>
            <a:br>
              <a:rPr lang="ru-RU" sz="31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ea typeface="Calibri"/>
                <a:cs typeface="Times New Roman"/>
              </a:rPr>
            </a:br>
            <a:endParaRPr lang="ru-RU" sz="3100" dirty="0"/>
          </a:p>
        </p:txBody>
      </p:sp>
      <p:graphicFrame>
        <p:nvGraphicFramePr>
          <p:cNvPr id="4" name="Объект 3"/>
          <p:cNvGraphicFramePr>
            <a:graphicFrameLocks noGrp="1"/>
          </p:cNvGraphicFramePr>
          <p:nvPr>
            <p:ph idx="1"/>
          </p:nvPr>
        </p:nvGraphicFramePr>
        <p:xfrm>
          <a:off x="1533207" y="2145633"/>
          <a:ext cx="6077585" cy="3435096"/>
        </p:xfrm>
        <a:graphic>
          <a:graphicData uri="http://schemas.openxmlformats.org/drawingml/2006/table">
            <a:tbl>
              <a:tblPr/>
              <a:tblGrid>
                <a:gridCol w="3038475"/>
                <a:gridCol w="3039110"/>
              </a:tblGrid>
              <a:tr h="0">
                <a:tc>
                  <a:txBody>
                    <a:bodyPr/>
                    <a:lstStyle/>
                    <a:p>
                      <a:pPr algn="ctr">
                        <a:lnSpc>
                          <a:spcPct val="115000"/>
                        </a:lnSpc>
                        <a:spcAft>
                          <a:spcPts val="0"/>
                        </a:spcAft>
                      </a:pPr>
                      <a:r>
                        <a:rPr lang="ru-RU" sz="1400" i="1">
                          <a:effectLst/>
                          <a:latin typeface="Times New Roman CYR"/>
                          <a:ea typeface="Times New Roman"/>
                          <a:cs typeface="Times New Roman"/>
                        </a:rPr>
                        <a:t>СВЕДЕНИЯ О РЕЗУЛЬТАТАХ ПЕРВИЧНОГО СРЕЗА</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400" i="1">
                          <a:effectLst/>
                          <a:latin typeface="Times New Roman CYR"/>
                          <a:ea typeface="Times New Roman"/>
                          <a:cs typeface="Times New Roman"/>
                        </a:rPr>
                        <a:t>КОЛИЧЕСТВО УЧАЩИХСЯ, ВЫПОЛНИВШИХ ДАННОЕ ЗАДАНИЕ</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en-US" sz="1400" i="1">
                          <a:effectLst/>
                          <a:latin typeface="Times New Roman"/>
                          <a:ea typeface="Times New Roman"/>
                          <a:cs typeface="Times New Roman"/>
                        </a:rPr>
                        <a:t>1. </a:t>
                      </a:r>
                      <a:r>
                        <a:rPr lang="ru-RU" sz="1400" i="1">
                          <a:effectLst/>
                          <a:latin typeface="Times New Roman CYR"/>
                          <a:ea typeface="Times New Roman"/>
                          <a:cs typeface="Times New Roman"/>
                        </a:rPr>
                        <a:t>Число учащихся, выполнивших работу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20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2. </a:t>
                      </a:r>
                      <a:r>
                        <a:rPr lang="ru-RU" sz="1400" i="1">
                          <a:effectLst/>
                          <a:latin typeface="Times New Roman CYR"/>
                          <a:ea typeface="Times New Roman"/>
                          <a:cs typeface="Times New Roman"/>
                        </a:rPr>
                        <a:t>Учащиеся, выполнившие все задания без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3</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3. </a:t>
                      </a:r>
                      <a:r>
                        <a:rPr lang="ru-RU" sz="1400" i="1">
                          <a:effectLst/>
                          <a:latin typeface="Times New Roman CYR"/>
                          <a:ea typeface="Times New Roman"/>
                          <a:cs typeface="Times New Roman"/>
                        </a:rPr>
                        <a:t>Учащиеся, выполнившие все задания, но допустившие 1 ошибку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6</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4. </a:t>
                      </a:r>
                      <a:r>
                        <a:rPr lang="ru-RU" sz="1400" i="1">
                          <a:effectLst/>
                          <a:latin typeface="Times New Roman CYR"/>
                          <a:ea typeface="Times New Roman"/>
                          <a:cs typeface="Times New Roman"/>
                        </a:rPr>
                        <a:t>Учащиеся, выполнившие все задания, но допустившие 2 ошибки</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9</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5. </a:t>
                      </a:r>
                      <a:r>
                        <a:rPr lang="ru-RU" sz="1400" i="1">
                          <a:effectLst/>
                          <a:latin typeface="Times New Roman CYR"/>
                          <a:ea typeface="Times New Roman"/>
                          <a:cs typeface="Times New Roman"/>
                        </a:rPr>
                        <a:t>Учащиеся, выполнившие все задания, но допустившие 3 и более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dirty="0">
                          <a:effectLst/>
                          <a:latin typeface="Times New Roman"/>
                          <a:ea typeface="Times New Roman"/>
                          <a:cs typeface="Times New Roman"/>
                        </a:rPr>
                        <a:t>2</a:t>
                      </a:r>
                      <a:endParaRPr lang="ru-RU"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80807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143000"/>
          </a:xfrm>
        </p:spPr>
        <p:txBody>
          <a:bodyPr>
            <a:normAutofit fontScale="90000"/>
          </a:bodyPr>
          <a:lstStyle/>
          <a:p>
            <a:pPr>
              <a:spcAft>
                <a:spcPts val="0"/>
              </a:spcAft>
            </a:pPr>
            <a:r>
              <a:rPr lang="ru-RU" dirty="0">
                <a:latin typeface="Times New Roman"/>
              </a:rPr>
              <a:t>Результаты контрольной работы №3</a:t>
            </a:r>
            <a:r>
              <a:rPr lang="ru-RU" dirty="0"/>
              <a:t/>
            </a:r>
            <a:br>
              <a:rPr lang="ru-RU" dirty="0"/>
            </a:br>
            <a:endParaRPr lang="ru-RU" dirty="0"/>
          </a:p>
        </p:txBody>
      </p:sp>
      <p:graphicFrame>
        <p:nvGraphicFramePr>
          <p:cNvPr id="4" name="Объект 3"/>
          <p:cNvGraphicFramePr>
            <a:graphicFrameLocks noGrp="1"/>
          </p:cNvGraphicFramePr>
          <p:nvPr>
            <p:ph idx="1"/>
          </p:nvPr>
        </p:nvGraphicFramePr>
        <p:xfrm>
          <a:off x="1565910" y="2145633"/>
          <a:ext cx="6012180" cy="3435096"/>
        </p:xfrm>
        <a:graphic>
          <a:graphicData uri="http://schemas.openxmlformats.org/drawingml/2006/table">
            <a:tbl>
              <a:tblPr/>
              <a:tblGrid>
                <a:gridCol w="3003231"/>
                <a:gridCol w="3008949"/>
              </a:tblGrid>
              <a:tr h="0">
                <a:tc>
                  <a:txBody>
                    <a:bodyPr/>
                    <a:lstStyle/>
                    <a:p>
                      <a:pPr algn="ctr">
                        <a:lnSpc>
                          <a:spcPct val="115000"/>
                        </a:lnSpc>
                        <a:spcAft>
                          <a:spcPts val="0"/>
                        </a:spcAft>
                      </a:pPr>
                      <a:r>
                        <a:rPr lang="ru-RU" sz="1400" i="1">
                          <a:effectLst/>
                          <a:latin typeface="Times New Roman CYR"/>
                          <a:ea typeface="Times New Roman"/>
                          <a:cs typeface="Times New Roman"/>
                        </a:rPr>
                        <a:t>СВЕДЕНИЯ О РЕЗУЛЬТАТАХ ПЕРВИЧНОГО СРЕЗА</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400" i="1">
                          <a:effectLst/>
                          <a:latin typeface="Times New Roman CYR"/>
                          <a:ea typeface="Times New Roman"/>
                          <a:cs typeface="Times New Roman"/>
                        </a:rPr>
                        <a:t>КОЛИЧЕСТВО УЧАЩИХСЯ, ВЫПОЛНИВШИХ ДАННОЕ ЗАДАНИЕ</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en-US" sz="1400" i="1">
                          <a:effectLst/>
                          <a:latin typeface="Times New Roman"/>
                          <a:ea typeface="Times New Roman"/>
                          <a:cs typeface="Times New Roman"/>
                        </a:rPr>
                        <a:t>1. </a:t>
                      </a:r>
                      <a:r>
                        <a:rPr lang="ru-RU" sz="1400" i="1">
                          <a:effectLst/>
                          <a:latin typeface="Times New Roman CYR"/>
                          <a:ea typeface="Times New Roman"/>
                          <a:cs typeface="Times New Roman"/>
                        </a:rPr>
                        <a:t>Число учащихся, выполнивших работу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20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2. </a:t>
                      </a:r>
                      <a:r>
                        <a:rPr lang="ru-RU" sz="1400" i="1">
                          <a:effectLst/>
                          <a:latin typeface="Times New Roman CYR"/>
                          <a:ea typeface="Times New Roman"/>
                          <a:cs typeface="Times New Roman"/>
                        </a:rPr>
                        <a:t>Учащиеся, выполнившие все задания без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4</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3. </a:t>
                      </a:r>
                      <a:r>
                        <a:rPr lang="ru-RU" sz="1400" i="1">
                          <a:effectLst/>
                          <a:latin typeface="Times New Roman CYR"/>
                          <a:ea typeface="Times New Roman"/>
                          <a:cs typeface="Times New Roman"/>
                        </a:rPr>
                        <a:t>Учащиеся, выполнившие все задания, но допустившие 1 ошибку</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7</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4. </a:t>
                      </a:r>
                      <a:r>
                        <a:rPr lang="ru-RU" sz="1400" i="1">
                          <a:effectLst/>
                          <a:latin typeface="Times New Roman CYR"/>
                          <a:ea typeface="Times New Roman"/>
                          <a:cs typeface="Times New Roman"/>
                        </a:rPr>
                        <a:t>Учащиеся, выполнившие все задания, но допустившие 2 ошибки</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a:effectLst/>
                          <a:latin typeface="Times New Roman"/>
                          <a:ea typeface="Times New Roman"/>
                          <a:cs typeface="Times New Roman"/>
                        </a:rPr>
                        <a:t>8</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400" i="1">
                          <a:effectLst/>
                          <a:latin typeface="Times New Roman"/>
                          <a:ea typeface="Times New Roman"/>
                          <a:cs typeface="Times New Roman"/>
                        </a:rPr>
                        <a:t>5. </a:t>
                      </a:r>
                      <a:r>
                        <a:rPr lang="ru-RU" sz="1400" i="1">
                          <a:effectLst/>
                          <a:latin typeface="Times New Roman CYR"/>
                          <a:ea typeface="Times New Roman"/>
                          <a:cs typeface="Times New Roman"/>
                        </a:rPr>
                        <a:t>Учащиеся, выполнившие все задания, но допустившие 3 и более ошибок</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400" i="1" dirty="0">
                          <a:effectLst/>
                          <a:latin typeface="Times New Roman"/>
                          <a:ea typeface="Times New Roman"/>
                          <a:cs typeface="Times New Roman"/>
                        </a:rPr>
                        <a:t>1</a:t>
                      </a:r>
                      <a:endParaRPr lang="ru-RU"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6414680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7239000" cy="1143000"/>
          </a:xfrm>
        </p:spPr>
        <p:txBody>
          <a:bodyPr>
            <a:noAutofit/>
          </a:bodyPr>
          <a:lstStyle/>
          <a:p>
            <a:pPr algn="ctr"/>
            <a:r>
              <a:rPr lang="ru-RU" sz="3200" dirty="0" smtClean="0">
                <a:latin typeface="Times New Roman" panose="02020603050405020304" pitchFamily="18" charset="0"/>
                <a:cs typeface="Times New Roman" panose="02020603050405020304" pitchFamily="18" charset="0"/>
              </a:rPr>
              <a:t>Сравнительный анализ выполнения контрольных работ</a:t>
            </a:r>
            <a:endParaRPr lang="ru-RU" sz="32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nvPr>
        </p:nvGraphicFramePr>
        <p:xfrm>
          <a:off x="457200" y="1609725"/>
          <a:ext cx="7239000" cy="4846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6834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a:latin typeface="Times New Roman"/>
                <a:ea typeface="Calibri"/>
              </a:rPr>
              <a:t>Проблема исследования</a:t>
            </a:r>
            <a:endParaRPr lang="ru-RU" dirty="0"/>
          </a:p>
        </p:txBody>
      </p:sp>
      <p:sp>
        <p:nvSpPr>
          <p:cNvPr id="3" name="Объект 2"/>
          <p:cNvSpPr>
            <a:spLocks noGrp="1"/>
          </p:cNvSpPr>
          <p:nvPr>
            <p:ph idx="1"/>
          </p:nvPr>
        </p:nvSpPr>
        <p:spPr/>
        <p:txBody>
          <a:bodyPr/>
          <a:lstStyle/>
          <a:p>
            <a:r>
              <a:rPr lang="ru-RU" dirty="0" smtClean="0">
                <a:latin typeface="Times New Roman"/>
                <a:ea typeface="Calibri"/>
              </a:rPr>
              <a:t>Недостаточное </a:t>
            </a:r>
            <a:r>
              <a:rPr lang="ru-RU" dirty="0">
                <a:latin typeface="Times New Roman"/>
                <a:ea typeface="Calibri"/>
              </a:rPr>
              <a:t>использование возможностей формирования вычислительных навыков для развития алгоритмического мышления</a:t>
            </a:r>
            <a:endParaRPr lang="ru-RU" dirty="0"/>
          </a:p>
        </p:txBody>
      </p:sp>
    </p:spTree>
    <p:extLst>
      <p:ext uri="{BB962C8B-B14F-4D97-AF65-F5344CB8AC3E}">
        <p14:creationId xmlns:p14="http://schemas.microsoft.com/office/powerpoint/2010/main" val="1947654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274638"/>
            <a:ext cx="8219256" cy="1786210"/>
          </a:xfrm>
        </p:spPr>
        <p:txBody>
          <a:bodyPr>
            <a:normAutofit fontScale="90000"/>
          </a:bodyPr>
          <a:lstStyle/>
          <a:p>
            <a:r>
              <a:rPr lang="ru-RU" u="sng" dirty="0">
                <a:latin typeface="Times New Roman"/>
                <a:ea typeface="Calibri"/>
              </a:rPr>
              <a:t>Объект исследования</a:t>
            </a:r>
            <a:r>
              <a:rPr lang="ru-RU" dirty="0">
                <a:latin typeface="Times New Roman"/>
                <a:ea typeface="Calibri"/>
              </a:rPr>
              <a:t> — процесс развития алгоритмического мышления учащихся</a:t>
            </a:r>
            <a:endParaRPr lang="ru-RU" dirty="0"/>
          </a:p>
        </p:txBody>
      </p:sp>
      <p:sp>
        <p:nvSpPr>
          <p:cNvPr id="5" name="Объект 4"/>
          <p:cNvSpPr>
            <a:spLocks noGrp="1"/>
          </p:cNvSpPr>
          <p:nvPr>
            <p:ph idx="1"/>
          </p:nvPr>
        </p:nvSpPr>
        <p:spPr>
          <a:xfrm>
            <a:off x="2195736" y="2420887"/>
            <a:ext cx="6491064" cy="2736305"/>
          </a:xfrm>
        </p:spPr>
        <p:txBody>
          <a:bodyPr/>
          <a:lstStyle/>
          <a:p>
            <a:r>
              <a:rPr lang="ru-RU" u="sng" dirty="0">
                <a:latin typeface="Times New Roman"/>
                <a:ea typeface="Calibri"/>
              </a:rPr>
              <a:t>Предмет исследования</a:t>
            </a:r>
            <a:r>
              <a:rPr lang="ru-RU" dirty="0">
                <a:latin typeface="Times New Roman"/>
                <a:ea typeface="Calibri"/>
              </a:rPr>
              <a:t> – процесс развития алгоритмического мышления учащихся при изучении курса информатики</a:t>
            </a:r>
            <a:endParaRPr lang="ru-RU" dirty="0"/>
          </a:p>
        </p:txBody>
      </p:sp>
    </p:spTree>
    <p:extLst>
      <p:ext uri="{BB962C8B-B14F-4D97-AF65-F5344CB8AC3E}">
        <p14:creationId xmlns:p14="http://schemas.microsoft.com/office/powerpoint/2010/main" val="2470252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anose="02020603050405020304" pitchFamily="18" charset="0"/>
                <a:cs typeface="Times New Roman" panose="02020603050405020304" pitchFamily="18" charset="0"/>
              </a:rPr>
              <a:t>Задачи</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20000"/>
          </a:bodyPr>
          <a:lstStyle/>
          <a:p>
            <a:pPr>
              <a:spcAft>
                <a:spcPts val="0"/>
              </a:spcAft>
            </a:pPr>
            <a:r>
              <a:rPr lang="ru-RU" i="1" dirty="0">
                <a:latin typeface="Times New Roman"/>
              </a:rPr>
              <a:t>Изучить психолого-педагогическую и методическую литературу по теме исследования с целью выявления основных проблем развития алгоритмического мышления учащихся средствами информатики; </a:t>
            </a:r>
            <a:endParaRPr lang="ru-RU" dirty="0"/>
          </a:p>
          <a:p>
            <a:pPr>
              <a:spcAft>
                <a:spcPts val="0"/>
              </a:spcAft>
            </a:pPr>
            <a:r>
              <a:rPr lang="ru-RU" i="1" dirty="0">
                <a:latin typeface="Times New Roman"/>
              </a:rPr>
              <a:t>	Разработать комплекс упражнений, направленный на развитие алгоритмического мышления учащих при изучении информатики;</a:t>
            </a:r>
            <a:endParaRPr lang="ru-RU" dirty="0"/>
          </a:p>
          <a:p>
            <a:pPr>
              <a:spcAft>
                <a:spcPts val="0"/>
              </a:spcAft>
            </a:pPr>
            <a:r>
              <a:rPr lang="ru-RU" i="1" dirty="0">
                <a:latin typeface="Times New Roman"/>
              </a:rPr>
              <a:t>	Теоретически и экспериментально обосновать использование комплекса дидактических упражнений, направленных на формирование вычислительных навыков с использованием алгоритмических предписаний, способствующих развитию алгоритмического мышления учащихся средних классов.</a:t>
            </a:r>
            <a:endParaRPr lang="ru-RU" dirty="0"/>
          </a:p>
          <a:p>
            <a:endParaRPr lang="ru-RU" dirty="0"/>
          </a:p>
        </p:txBody>
      </p:sp>
    </p:spTree>
    <p:extLst>
      <p:ext uri="{BB962C8B-B14F-4D97-AF65-F5344CB8AC3E}">
        <p14:creationId xmlns:p14="http://schemas.microsoft.com/office/powerpoint/2010/main" val="2972763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a:latin typeface="Times New Roman"/>
                <a:ea typeface="Calibri"/>
              </a:rPr>
              <a:t>Методы исследования</a:t>
            </a:r>
            <a:endParaRPr lang="ru-RU" dirty="0"/>
          </a:p>
        </p:txBody>
      </p:sp>
      <p:sp>
        <p:nvSpPr>
          <p:cNvPr id="3" name="Объект 2"/>
          <p:cNvSpPr>
            <a:spLocks noGrp="1"/>
          </p:cNvSpPr>
          <p:nvPr>
            <p:ph idx="1"/>
          </p:nvPr>
        </p:nvSpPr>
        <p:spPr/>
        <p:txBody>
          <a:bodyPr>
            <a:normAutofit/>
          </a:bodyPr>
          <a:lstStyle/>
          <a:p>
            <a:pPr>
              <a:spcAft>
                <a:spcPts val="0"/>
              </a:spcAft>
            </a:pPr>
            <a:r>
              <a:rPr lang="ru-RU" dirty="0" smtClean="0">
                <a:latin typeface="Times New Roman"/>
              </a:rPr>
              <a:t> </a:t>
            </a:r>
            <a:r>
              <a:rPr lang="ru-RU" dirty="0">
                <a:latin typeface="Times New Roman"/>
              </a:rPr>
              <a:t>изучение и анализ психолого-педагогической и методической литературы по изучаемой теме; </a:t>
            </a:r>
            <a:endParaRPr lang="ru-RU" dirty="0"/>
          </a:p>
          <a:p>
            <a:pPr>
              <a:spcAft>
                <a:spcPts val="0"/>
              </a:spcAft>
            </a:pPr>
            <a:r>
              <a:rPr lang="ru-RU" dirty="0" smtClean="0">
                <a:latin typeface="Times New Roman"/>
              </a:rPr>
              <a:t>наблюдение </a:t>
            </a:r>
            <a:r>
              <a:rPr lang="ru-RU" dirty="0">
                <a:latin typeface="Times New Roman"/>
              </a:rPr>
              <a:t>за процессом развития алгоритмического мышления на уроках информатики при выполнении задание; </a:t>
            </a:r>
            <a:endParaRPr lang="ru-RU" dirty="0"/>
          </a:p>
          <a:p>
            <a:pPr>
              <a:spcAft>
                <a:spcPts val="0"/>
              </a:spcAft>
            </a:pPr>
            <a:r>
              <a:rPr lang="ru-RU" dirty="0" smtClean="0">
                <a:latin typeface="Times New Roman"/>
              </a:rPr>
              <a:t>педагогический </a:t>
            </a:r>
            <a:r>
              <a:rPr lang="ru-RU" dirty="0">
                <a:latin typeface="Times New Roman"/>
              </a:rPr>
              <a:t>эксперимент;</a:t>
            </a:r>
            <a:endParaRPr lang="ru-RU" dirty="0"/>
          </a:p>
          <a:p>
            <a:pPr>
              <a:spcAft>
                <a:spcPts val="0"/>
              </a:spcAft>
            </a:pPr>
            <a:r>
              <a:rPr lang="ru-RU" dirty="0">
                <a:latin typeface="Times New Roman"/>
              </a:rPr>
              <a:t> </a:t>
            </a:r>
            <a:r>
              <a:rPr lang="ru-RU" dirty="0" smtClean="0">
                <a:latin typeface="Times New Roman"/>
              </a:rPr>
              <a:t>сравнительный </a:t>
            </a:r>
            <a:r>
              <a:rPr lang="ru-RU" dirty="0">
                <a:latin typeface="Times New Roman"/>
              </a:rPr>
              <a:t>анализ результатов педагогического </a:t>
            </a:r>
            <a:r>
              <a:rPr lang="ru-RU" dirty="0" smtClean="0">
                <a:latin typeface="Times New Roman"/>
              </a:rPr>
              <a:t>эксперимента.</a:t>
            </a:r>
            <a:endParaRPr lang="ru-RU" dirty="0"/>
          </a:p>
          <a:p>
            <a:endParaRPr lang="ru-RU" dirty="0"/>
          </a:p>
        </p:txBody>
      </p:sp>
    </p:spTree>
    <p:extLst>
      <p:ext uri="{BB962C8B-B14F-4D97-AF65-F5344CB8AC3E}">
        <p14:creationId xmlns:p14="http://schemas.microsoft.com/office/powerpoint/2010/main" val="1726025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7992888" cy="2722314"/>
          </a:xfrm>
        </p:spPr>
        <p:txBody>
          <a:bodyPr>
            <a:normAutofit/>
          </a:bodyPr>
          <a:lstStyle/>
          <a:p>
            <a:r>
              <a:rPr lang="ru-RU" sz="2800" i="1" dirty="0">
                <a:latin typeface="Times New Roman"/>
                <a:ea typeface="Calibri"/>
              </a:rPr>
              <a:t>Мышление - это наиболее обобщенная и опосредованная форма психического отражения, устанавливающая связи и отношения между познавательными объектами</a:t>
            </a:r>
            <a:endParaRPr lang="ru-RU" sz="2800" dirty="0"/>
          </a:p>
        </p:txBody>
      </p:sp>
      <p:sp>
        <p:nvSpPr>
          <p:cNvPr id="3" name="Объект 2"/>
          <p:cNvSpPr>
            <a:spLocks noGrp="1"/>
          </p:cNvSpPr>
          <p:nvPr>
            <p:ph idx="1"/>
          </p:nvPr>
        </p:nvSpPr>
        <p:spPr>
          <a:xfrm>
            <a:off x="395536" y="3212976"/>
            <a:ext cx="8291264" cy="2913187"/>
          </a:xfrm>
        </p:spPr>
        <p:txBody>
          <a:bodyPr>
            <a:normAutofit/>
          </a:bodyPr>
          <a:lstStyle/>
          <a:p>
            <a:pPr marL="0" indent="0">
              <a:buNone/>
            </a:pPr>
            <a:r>
              <a:rPr lang="ru-RU" i="1" dirty="0">
                <a:latin typeface="Times New Roman"/>
                <a:ea typeface="Calibri"/>
              </a:rPr>
              <a:t>Алгоритмическое мышление – это система мыслительных способов действий, приемов, методов и соответствующих им мыслительных операций, которые направлены на решение как теоретических, так и практических задач, и результатом которых являются алгоритмы как специфические продукты человеческой деятельности</a:t>
            </a:r>
            <a:endParaRPr lang="ru-RU" dirty="0"/>
          </a:p>
        </p:txBody>
      </p:sp>
    </p:spTree>
    <p:extLst>
      <p:ext uri="{BB962C8B-B14F-4D97-AF65-F5344CB8AC3E}">
        <p14:creationId xmlns:p14="http://schemas.microsoft.com/office/powerpoint/2010/main" val="2563961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7300664" cy="1380768"/>
          </a:xfrm>
        </p:spPr>
        <p:txBody>
          <a:bodyPr>
            <a:noAutofit/>
          </a:bodyPr>
          <a:lstStyle/>
          <a:p>
            <a:pPr>
              <a:spcAft>
                <a:spcPts val="0"/>
              </a:spcAft>
            </a:pPr>
            <a:r>
              <a:rPr lang="ru-RU" sz="3200" dirty="0" smtClean="0">
                <a:latin typeface="Times New Roman"/>
              </a:rPr>
              <a:t>Прием </a:t>
            </a:r>
            <a:r>
              <a:rPr lang="ru-RU" sz="3200" dirty="0">
                <a:latin typeface="Times New Roman"/>
              </a:rPr>
              <a:t>для развития алгоритмического мышления </a:t>
            </a:r>
            <a:r>
              <a:rPr lang="ru-RU" sz="3200" dirty="0" smtClean="0">
                <a:latin typeface="Times New Roman"/>
              </a:rPr>
              <a:t>(</a:t>
            </a:r>
            <a:r>
              <a:rPr lang="ru-RU" sz="3200" dirty="0">
                <a:latin typeface="Times New Roman"/>
                <a:ea typeface="Calibri"/>
              </a:rPr>
              <a:t>А.И. </a:t>
            </a:r>
            <a:r>
              <a:rPr lang="ru-RU" sz="3200" dirty="0" err="1">
                <a:latin typeface="Times New Roman"/>
                <a:ea typeface="Calibri"/>
              </a:rPr>
              <a:t>Газейкина</a:t>
            </a:r>
            <a:r>
              <a:rPr lang="ru-RU" sz="3200" dirty="0">
                <a:latin typeface="Times New Roman"/>
                <a:ea typeface="Calibri"/>
              </a:rPr>
              <a:t> </a:t>
            </a:r>
            <a:r>
              <a:rPr lang="ru-RU" sz="3200" dirty="0" smtClean="0">
                <a:latin typeface="Times New Roman"/>
                <a:ea typeface="Calibri"/>
              </a:rPr>
              <a:t>)</a:t>
            </a:r>
            <a:endParaRPr lang="ru-RU" sz="3200" dirty="0"/>
          </a:p>
        </p:txBody>
      </p:sp>
      <p:sp>
        <p:nvSpPr>
          <p:cNvPr id="3" name="Объект 2"/>
          <p:cNvSpPr>
            <a:spLocks noGrp="1"/>
          </p:cNvSpPr>
          <p:nvPr>
            <p:ph idx="1"/>
          </p:nvPr>
        </p:nvSpPr>
        <p:spPr>
          <a:xfrm>
            <a:off x="611560" y="1988840"/>
            <a:ext cx="7084640" cy="4466896"/>
          </a:xfrm>
        </p:spPr>
        <p:txBody>
          <a:bodyPr>
            <a:normAutofit/>
          </a:bodyPr>
          <a:lstStyle/>
          <a:p>
            <a:pPr>
              <a:spcAft>
                <a:spcPts val="0"/>
              </a:spcAft>
            </a:pPr>
            <a:r>
              <a:rPr lang="ru-RU" i="1" dirty="0" smtClean="0">
                <a:latin typeface="Times New Roman"/>
              </a:rPr>
              <a:t> </a:t>
            </a:r>
            <a:r>
              <a:rPr lang="ru-RU" i="1" dirty="0">
                <a:latin typeface="Times New Roman"/>
              </a:rPr>
              <a:t>Создание нового алгоритма, его запись, проверка и исполнение самим обучаемым или выбранным исполнителем.</a:t>
            </a:r>
            <a:endParaRPr lang="ru-RU" dirty="0"/>
          </a:p>
          <a:p>
            <a:pPr>
              <a:spcAft>
                <a:spcPts val="0"/>
              </a:spcAft>
            </a:pPr>
            <a:r>
              <a:rPr lang="ru-RU" i="1" dirty="0" smtClean="0">
                <a:latin typeface="Times New Roman"/>
              </a:rPr>
              <a:t> </a:t>
            </a:r>
            <a:r>
              <a:rPr lang="ru-RU" i="1" dirty="0">
                <a:latin typeface="Times New Roman"/>
              </a:rPr>
              <a:t>Усвоение алгоритмов решения основных типовых задач.</a:t>
            </a:r>
            <a:endParaRPr lang="ru-RU" dirty="0"/>
          </a:p>
          <a:p>
            <a:pPr>
              <a:spcAft>
                <a:spcPts val="0"/>
              </a:spcAft>
            </a:pPr>
            <a:r>
              <a:rPr lang="ru-RU" i="1" dirty="0" smtClean="0">
                <a:latin typeface="Times New Roman"/>
              </a:rPr>
              <a:t> </a:t>
            </a:r>
            <a:r>
              <a:rPr lang="ru-RU" i="1" dirty="0">
                <a:latin typeface="Times New Roman"/>
              </a:rPr>
              <a:t>Поиск и исправление синтаксических и семантических ошибок в алгоритме.</a:t>
            </a:r>
            <a:endParaRPr lang="ru-RU" dirty="0"/>
          </a:p>
          <a:p>
            <a:pPr>
              <a:spcAft>
                <a:spcPts val="0"/>
              </a:spcAft>
            </a:pPr>
            <a:r>
              <a:rPr lang="ru-RU" i="1" dirty="0" smtClean="0">
                <a:latin typeface="Times New Roman"/>
              </a:rPr>
              <a:t> </a:t>
            </a:r>
            <a:r>
              <a:rPr lang="ru-RU" i="1" dirty="0">
                <a:latin typeface="Times New Roman"/>
              </a:rPr>
              <a:t>Оптимизация готового алгоритма, т.е. его упрощение и улучшение</a:t>
            </a:r>
            <a:endParaRPr lang="ru-RU" dirty="0"/>
          </a:p>
          <a:p>
            <a:endParaRPr lang="ru-RU" dirty="0"/>
          </a:p>
        </p:txBody>
      </p:sp>
    </p:spTree>
    <p:extLst>
      <p:ext uri="{BB962C8B-B14F-4D97-AF65-F5344CB8AC3E}">
        <p14:creationId xmlns:p14="http://schemas.microsoft.com/office/powerpoint/2010/main" val="1928474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499176" cy="1596792"/>
          </a:xfrm>
        </p:spPr>
        <p:txBody>
          <a:bodyPr>
            <a:normAutofit fontScale="90000"/>
          </a:bodyPr>
          <a:lstStyle/>
          <a:p>
            <a:r>
              <a:rPr lang="ru-RU" dirty="0" smtClean="0">
                <a:latin typeface="Times New Roman"/>
                <a:ea typeface="Calibri"/>
              </a:rPr>
              <a:t> </a:t>
            </a:r>
            <a:r>
              <a:rPr lang="ru-RU" sz="3100" dirty="0" smtClean="0">
                <a:latin typeface="Times New Roman"/>
                <a:ea typeface="Calibri"/>
              </a:rPr>
              <a:t>Комплексы действий, посредством которых реализуется алгоритмическое мышление (</a:t>
            </a:r>
            <a:r>
              <a:rPr lang="ru-RU" sz="3100" dirty="0">
                <a:latin typeface="Times New Roman"/>
                <a:ea typeface="Calibri"/>
              </a:rPr>
              <a:t>И.Н. </a:t>
            </a:r>
            <a:r>
              <a:rPr lang="ru-RU" sz="3100" dirty="0" err="1">
                <a:latin typeface="Times New Roman"/>
                <a:ea typeface="Calibri"/>
              </a:rPr>
              <a:t>Слинкина</a:t>
            </a:r>
            <a:r>
              <a:rPr lang="ru-RU" sz="3100" dirty="0">
                <a:latin typeface="Times New Roman"/>
                <a:ea typeface="Calibri"/>
              </a:rPr>
              <a:t> </a:t>
            </a:r>
            <a:r>
              <a:rPr lang="ru-RU" sz="3100" dirty="0" smtClean="0">
                <a:latin typeface="Times New Roman"/>
                <a:ea typeface="Calibri"/>
              </a:rPr>
              <a:t>)</a:t>
            </a:r>
            <a:endParaRPr lang="ru-RU" sz="3100" dirty="0"/>
          </a:p>
        </p:txBody>
      </p:sp>
      <p:sp>
        <p:nvSpPr>
          <p:cNvPr id="3" name="Объект 2"/>
          <p:cNvSpPr>
            <a:spLocks noGrp="1"/>
          </p:cNvSpPr>
          <p:nvPr>
            <p:ph idx="1"/>
          </p:nvPr>
        </p:nvSpPr>
        <p:spPr>
          <a:xfrm>
            <a:off x="539552" y="1988840"/>
            <a:ext cx="7156648" cy="4466896"/>
          </a:xfrm>
        </p:spPr>
        <p:txBody>
          <a:bodyPr/>
          <a:lstStyle/>
          <a:p>
            <a:pPr>
              <a:spcAft>
                <a:spcPts val="0"/>
              </a:spcAft>
            </a:pPr>
            <a:r>
              <a:rPr lang="ru-RU" i="1" dirty="0">
                <a:latin typeface="Times New Roman"/>
              </a:rPr>
              <a:t>Создание нового алгоритма, его проверка и исполнение.</a:t>
            </a:r>
            <a:endParaRPr lang="ru-RU" dirty="0"/>
          </a:p>
          <a:p>
            <a:pPr>
              <a:spcAft>
                <a:spcPts val="0"/>
              </a:spcAft>
            </a:pPr>
            <a:r>
              <a:rPr lang="ru-RU" i="1" dirty="0" smtClean="0">
                <a:latin typeface="Times New Roman"/>
              </a:rPr>
              <a:t> </a:t>
            </a:r>
            <a:r>
              <a:rPr lang="ru-RU" i="1" dirty="0">
                <a:latin typeface="Times New Roman"/>
              </a:rPr>
              <a:t>Проведение синтаксического анализа текста.</a:t>
            </a:r>
            <a:endParaRPr lang="ru-RU" dirty="0"/>
          </a:p>
          <a:p>
            <a:pPr>
              <a:spcAft>
                <a:spcPts val="0"/>
              </a:spcAft>
            </a:pPr>
            <a:r>
              <a:rPr lang="ru-RU" i="1" dirty="0" smtClean="0">
                <a:latin typeface="Times New Roman"/>
              </a:rPr>
              <a:t> </a:t>
            </a:r>
            <a:r>
              <a:rPr lang="ru-RU" i="1" dirty="0">
                <a:latin typeface="Times New Roman"/>
              </a:rPr>
              <a:t>Трассировка алгоритма.</a:t>
            </a:r>
            <a:endParaRPr lang="ru-RU" dirty="0"/>
          </a:p>
          <a:p>
            <a:pPr>
              <a:spcAft>
                <a:spcPts val="0"/>
              </a:spcAft>
            </a:pPr>
            <a:r>
              <a:rPr lang="ru-RU" i="1" dirty="0" smtClean="0">
                <a:latin typeface="Times New Roman"/>
              </a:rPr>
              <a:t> </a:t>
            </a:r>
            <a:r>
              <a:rPr lang="ru-RU" i="1" dirty="0">
                <a:latin typeface="Times New Roman"/>
              </a:rPr>
              <a:t>Выполнение готового алгоритма.</a:t>
            </a:r>
            <a:endParaRPr lang="ru-RU" dirty="0"/>
          </a:p>
          <a:p>
            <a:pPr>
              <a:spcAft>
                <a:spcPts val="0"/>
              </a:spcAft>
            </a:pPr>
            <a:r>
              <a:rPr lang="ru-RU" i="1" dirty="0" smtClean="0">
                <a:latin typeface="Times New Roman"/>
              </a:rPr>
              <a:t>Оптимизация </a:t>
            </a:r>
            <a:r>
              <a:rPr lang="ru-RU" i="1" dirty="0">
                <a:latin typeface="Times New Roman"/>
              </a:rPr>
              <a:t>готового алгоритма.</a:t>
            </a:r>
            <a:endParaRPr lang="ru-RU" dirty="0"/>
          </a:p>
          <a:p>
            <a:endParaRPr lang="ru-RU" dirty="0"/>
          </a:p>
        </p:txBody>
      </p:sp>
    </p:spTree>
    <p:extLst>
      <p:ext uri="{BB962C8B-B14F-4D97-AF65-F5344CB8AC3E}">
        <p14:creationId xmlns:p14="http://schemas.microsoft.com/office/powerpoint/2010/main" val="4207150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20688"/>
            <a:ext cx="7239000" cy="1143000"/>
          </a:xfrm>
        </p:spPr>
        <p:txBody>
          <a:bodyPr>
            <a:normAutofit fontScale="90000"/>
          </a:bodyPr>
          <a:lstStyle/>
          <a:p>
            <a:r>
              <a:rPr lang="ru-RU" dirty="0" smtClean="0">
                <a:latin typeface="Times New Roman"/>
                <a:ea typeface="Calibri"/>
              </a:rPr>
              <a:t>Уровни </a:t>
            </a:r>
            <a:r>
              <a:rPr lang="ru-RU" dirty="0">
                <a:latin typeface="Times New Roman"/>
                <a:ea typeface="Calibri"/>
              </a:rPr>
              <a:t>развития алгоритмического мышления</a:t>
            </a:r>
            <a:endParaRPr lang="ru-RU" dirty="0"/>
          </a:p>
        </p:txBody>
      </p:sp>
      <p:sp>
        <p:nvSpPr>
          <p:cNvPr id="3" name="Объект 2"/>
          <p:cNvSpPr>
            <a:spLocks noGrp="1"/>
          </p:cNvSpPr>
          <p:nvPr>
            <p:ph idx="1"/>
          </p:nvPr>
        </p:nvSpPr>
        <p:spPr>
          <a:xfrm>
            <a:off x="1403648" y="2420888"/>
            <a:ext cx="5040560" cy="3705275"/>
          </a:xfrm>
        </p:spPr>
        <p:txBody>
          <a:bodyPr/>
          <a:lstStyle/>
          <a:p>
            <a:r>
              <a:rPr lang="ru-RU" i="1" dirty="0" smtClean="0">
                <a:latin typeface="Times New Roman"/>
                <a:ea typeface="Calibri"/>
              </a:rPr>
              <a:t>Операционный</a:t>
            </a:r>
          </a:p>
          <a:p>
            <a:r>
              <a:rPr lang="ru-RU" i="1" dirty="0" smtClean="0">
                <a:latin typeface="Times New Roman"/>
                <a:ea typeface="Calibri"/>
              </a:rPr>
              <a:t>Системный</a:t>
            </a:r>
          </a:p>
          <a:p>
            <a:r>
              <a:rPr lang="ru-RU" i="1" dirty="0">
                <a:latin typeface="Times New Roman"/>
                <a:ea typeface="Calibri"/>
              </a:rPr>
              <a:t>М</a:t>
            </a:r>
            <a:r>
              <a:rPr lang="ru-RU" i="1" dirty="0" smtClean="0">
                <a:latin typeface="Times New Roman"/>
                <a:ea typeface="Calibri"/>
              </a:rPr>
              <a:t>етодологический</a:t>
            </a:r>
            <a:endParaRPr lang="ru-RU" dirty="0"/>
          </a:p>
        </p:txBody>
      </p:sp>
    </p:spTree>
    <p:extLst>
      <p:ext uri="{BB962C8B-B14F-4D97-AF65-F5344CB8AC3E}">
        <p14:creationId xmlns:p14="http://schemas.microsoft.com/office/powerpoint/2010/main" val="29598973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Opulent</Template>
  <TotalTime>79</TotalTime>
  <Words>1083</Words>
  <Application>Microsoft Office PowerPoint</Application>
  <PresentationFormat>Экран (4:3)</PresentationFormat>
  <Paragraphs>104</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Изящная</vt:lpstr>
      <vt:lpstr>Развитие алгоритмической мышления  на уроках информатики в средней школе</vt:lpstr>
      <vt:lpstr>Проблема исследования</vt:lpstr>
      <vt:lpstr>Объект исследования — процесс развития алгоритмического мышления учащихся</vt:lpstr>
      <vt:lpstr>Задачи</vt:lpstr>
      <vt:lpstr>Методы исследования</vt:lpstr>
      <vt:lpstr>Мышление - это наиболее обобщенная и опосредованная форма психического отражения, устанавливающая связи и отношения между познавательными объектами</vt:lpstr>
      <vt:lpstr>Прием для развития алгоритмического мышления (А.И. Газейкина )</vt:lpstr>
      <vt:lpstr> Комплексы действий, посредством которых реализуется алгоритмическое мышление (И.Н. Слинкина )</vt:lpstr>
      <vt:lpstr>Уровни развития алгоритмического мышления</vt:lpstr>
      <vt:lpstr>Умения, характеризующие каждый этап развития алгоритмического мышления</vt:lpstr>
      <vt:lpstr>Задачи «Перевозчик» </vt:lpstr>
      <vt:lpstr>Решение задач «Водолей»</vt:lpstr>
      <vt:lpstr>Решение задач «Водолей»</vt:lpstr>
      <vt:lpstr>«Водолей» </vt:lpstr>
      <vt:lpstr>«Переливашки» </vt:lpstr>
      <vt:lpstr>Результаты выполнения контрольной работы №1 </vt:lpstr>
      <vt:lpstr>  Результаты контрольной работы №2 </vt:lpstr>
      <vt:lpstr>Результаты контрольной работы №3 </vt:lpstr>
      <vt:lpstr>Сравнительный анализ выполнения контрольных работ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Развитие алгоритмической мышления  на уроках информатики в средней школе</dc:title>
  <dc:creator>ForzaMilan</dc:creator>
  <cp:lastModifiedBy>DNA7 X86</cp:lastModifiedBy>
  <cp:revision>5</cp:revision>
  <dcterms:created xsi:type="dcterms:W3CDTF">2015-06-30T11:09:13Z</dcterms:created>
  <dcterms:modified xsi:type="dcterms:W3CDTF">2015-07-01T13:27:21Z</dcterms:modified>
</cp:coreProperties>
</file>