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33" r:id="rId2"/>
    <p:sldId id="334" r:id="rId3"/>
    <p:sldId id="335" r:id="rId4"/>
    <p:sldId id="256" r:id="rId5"/>
    <p:sldId id="285" r:id="rId6"/>
    <p:sldId id="286" r:id="rId7"/>
    <p:sldId id="325" r:id="rId8"/>
    <p:sldId id="311" r:id="rId9"/>
    <p:sldId id="280" r:id="rId10"/>
    <p:sldId id="26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75B9010-F271-47A9-9566-45419A409376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9AE4DFD-4E77-4D57-BDE8-89358B7E7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E28179-7A30-4777-9885-A734D4B66F69}" type="slidenum">
              <a:rPr lang="ru-RU" smtClean="0">
                <a:latin typeface="Arial" charset="0"/>
                <a:cs typeface="Arial" charset="0"/>
              </a:rPr>
              <a:pPr/>
              <a:t>3</a:t>
            </a:fld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C7261-3824-40AE-80B9-544039DE9984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61D1F-4D08-4C95-BD6F-AFFC34C5B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A20B-683A-4517-BD03-4747D3511FDD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D882-82E6-46EF-A0C3-5293401A6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A4246-8B65-47BA-9DDF-CC494AA21F53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C8CB9-F634-4540-94F8-216A46B04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38C39-B0A4-4C72-9177-C9334E23DC6F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F61E0-6E6F-4C87-A208-487FCFBCA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30FCC-8C1B-4790-AB0C-3DD798CF6E60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FCF96-2CB4-4805-A61C-BC175B068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EE4CE-7D9D-44A2-922F-CB38CC074B40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B6B58-6B5B-43B0-B6D4-41337DC7A6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23FE9-C77F-484F-AE41-D3BBD9169249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05A90-56BB-4C0A-9500-F7D583BA4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0287-34EA-4BE4-9887-79F638A7F09D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6A193-408C-44D9-98E5-E4183C3607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E7BAF-0800-4C58-AE5F-BDF3CC0A15A3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1CB0-A6E1-48D6-A2D8-914C8D87D9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4A7A1-1A87-4084-8731-A21998260C8C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055BB-F971-4064-92DF-EFB05007D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1B80B-A27A-4058-8422-60199856CAB4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7BF39-0A17-4E20-AE54-F1CB8C5FA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41FC95-D47C-46FE-8783-C45C6289FF64}" type="datetimeFigureOut">
              <a:rPr lang="ru-RU"/>
              <a:pPr>
                <a:defRPr/>
              </a:pPr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0EEFE9-3391-4D2B-A8BC-6AC2743C1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052" name="Picture 2" descr="F:\Фон гражданство\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Блок-схема: перфолента 6"/>
          <p:cNvSpPr/>
          <p:nvPr/>
        </p:nvSpPr>
        <p:spPr>
          <a:xfrm>
            <a:off x="4859338" y="512763"/>
            <a:ext cx="3841750" cy="647700"/>
          </a:xfrm>
          <a:prstGeom prst="flowChartPunchedTap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859338" y="0"/>
            <a:ext cx="3841750" cy="674688"/>
          </a:xfrm>
          <a:prstGeom prst="flowChartPunchedTap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4859338" y="1052513"/>
            <a:ext cx="3841750" cy="539750"/>
          </a:xfrm>
          <a:prstGeom prst="flowChartPunchedTap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747798" y="1970838"/>
            <a:ext cx="5137624" cy="59093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21 СЕНТЯБРЯ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СОСТОЯТСЯ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ВЫБОРЫ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ПРЕЗИДЕНТА 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ШКОЛЬНОЙ 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РЕСПУБЛИКИ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«ТРИКОЛОР»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Эффективная работа в соцсетях</a:t>
            </a:r>
          </a:p>
        </p:txBody>
      </p:sp>
      <p:pic>
        <p:nvPicPr>
          <p:cNvPr id="11267" name="Содержимое 4" descr="1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50913" y="4292600"/>
            <a:ext cx="2933700" cy="1833563"/>
          </a:xfrm>
        </p:spPr>
      </p:pic>
      <p:pic>
        <p:nvPicPr>
          <p:cNvPr id="11268" name="Рисунок 5" descr="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3175" y="1260475"/>
            <a:ext cx="4405313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Рисунок 6" descr="4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3951288"/>
            <a:ext cx="4356100" cy="290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D:\Pictures\ТВОРЧЕСТВО\33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68313" y="404813"/>
            <a:ext cx="842486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chemeClr val="bg1"/>
                </a:solidFill>
              </a:rPr>
              <a:t>Ты имеешь право выбора!!!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endParaRPr lang="ru-RU" sz="2400">
              <a:solidFill>
                <a:schemeClr val="bg1"/>
              </a:solidFill>
            </a:endParaRPr>
          </a:p>
          <a:p>
            <a:endParaRPr lang="ru-RU" sz="2400">
              <a:solidFill>
                <a:schemeClr val="bg1"/>
              </a:solidFill>
            </a:endParaRPr>
          </a:p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4859338" y="1125538"/>
            <a:ext cx="2305050" cy="1260475"/>
          </a:xfrm>
          <a:prstGeom prst="wedgeEllipseCallout">
            <a:avLst>
              <a:gd name="adj1" fmla="val -24553"/>
              <a:gd name="adj2" fmla="val 6363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tx1"/>
                </a:solidFill>
              </a:rPr>
              <a:t>???</a:t>
            </a:r>
          </a:p>
        </p:txBody>
      </p:sp>
      <p:sp>
        <p:nvSpPr>
          <p:cNvPr id="11" name="Овальная выноска 10"/>
          <p:cNvSpPr/>
          <p:nvPr/>
        </p:nvSpPr>
        <p:spPr>
          <a:xfrm rot="18847840">
            <a:off x="1324769" y="1440657"/>
            <a:ext cx="2171700" cy="1630362"/>
          </a:xfrm>
          <a:prstGeom prst="wedgeEllipseCallout">
            <a:avLst>
              <a:gd name="adj1" fmla="val -7017"/>
              <a:gd name="adj2" fmla="val 7517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/>
              <a:t>!!!</a:t>
            </a:r>
          </a:p>
        </p:txBody>
      </p:sp>
      <p:sp>
        <p:nvSpPr>
          <p:cNvPr id="12" name="Овальная выноска 11"/>
          <p:cNvSpPr/>
          <p:nvPr/>
        </p:nvSpPr>
        <p:spPr>
          <a:xfrm rot="3642901">
            <a:off x="6989762" y="3033713"/>
            <a:ext cx="1833563" cy="1233488"/>
          </a:xfrm>
          <a:prstGeom prst="wedgeEllipseCallout">
            <a:avLst>
              <a:gd name="adj1" fmla="val -39436"/>
              <a:gd name="adj2" fmla="val 8815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5400" dirty="0"/>
              <a:t>…</a:t>
            </a:r>
          </a:p>
        </p:txBody>
      </p:sp>
      <p:pic>
        <p:nvPicPr>
          <p:cNvPr id="3081" name="Picture 2" descr="C:\Users\Crash\Desktop\выборы\Vibvibor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838" y="2403475"/>
            <a:ext cx="6516687" cy="366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099" name="Picture 2" descr="D:\Pictures\ТВОРЧЕСТВО\FizikaSlideMI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5650" y="1196975"/>
            <a:ext cx="4176713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</a:p>
          <a:p>
            <a:pPr algn="r">
              <a:defRPr/>
            </a:pP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1" name="Рисунок 10" descr="123736174_komi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00663"/>
            <a:ext cx="9144000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2241550"/>
            <a:ext cx="8229600" cy="29162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С 6 ПО 8 СЕНТЯБРЯ 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dirty="0" smtClean="0"/>
              <a:t>– ВЫДВИЖЕНИЕ КАНДИДАТОВ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9 СЕНТЯБРЯ – 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dirty="0" smtClean="0"/>
              <a:t>ПРЕДСТАВЛЕНИЕ КАНДИДАТОВ (КРУГЛЫЙ СТОЛ «ВЫБОРЫ -2016»)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20 СЕНТЯБРЯ-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dirty="0" smtClean="0"/>
              <a:t> ПРЕЗЕНТАЦИЯ КАНДИДАТОВ НА ОБЩЕШКОЛЬНОМ  СОБРАНИИ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21 СЕНТЯБРЯ –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dirty="0" smtClean="0"/>
              <a:t>ВЫБОРЫ ПРЗИДЕНТА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31574" y="242646"/>
            <a:ext cx="7680853" cy="230832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>
              <a:defRPr/>
            </a:pPr>
            <a:r>
              <a:rPr lang="ru-RU" sz="3600" b="1" dirty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Этапы проведения </a:t>
            </a:r>
          </a:p>
          <a:p>
            <a:pPr algn="ctr">
              <a:defRPr/>
            </a:pPr>
            <a:r>
              <a:rPr lang="ru-RU" sz="3600" b="1" dirty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выборов президента </a:t>
            </a:r>
          </a:p>
          <a:p>
            <a:pPr algn="ctr">
              <a:defRPr/>
            </a:pPr>
            <a:r>
              <a:rPr lang="ru-RU" sz="3600" b="1" dirty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Школьной республики </a:t>
            </a:r>
          </a:p>
          <a:p>
            <a:pPr algn="ctr">
              <a:defRPr/>
            </a:pPr>
            <a:r>
              <a:rPr lang="ru-RU" sz="3600" b="1" dirty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600" b="1" dirty="0" err="1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Триколор</a:t>
            </a:r>
            <a:r>
              <a:rPr lang="ru-RU" sz="3600" b="1" dirty="0">
                <a:ln w="1905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»</a:t>
            </a:r>
          </a:p>
        </p:txBody>
      </p:sp>
      <p:pic>
        <p:nvPicPr>
          <p:cNvPr id="410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7513" y="1636713"/>
            <a:ext cx="164465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ПРОПАГАНДА И АГИТАЦИЯ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В ПЕРИОД ИЗБИРАТЕЛЬНОЙ КАМПАНИИ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76250"/>
            <a:ext cx="247173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П Р О П А Г А Н Д А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752600"/>
            <a:ext cx="7620000" cy="4124325"/>
          </a:xfrm>
        </p:spPr>
        <p:txBody>
          <a:bodyPr/>
          <a:lstStyle/>
          <a:p>
            <a:pPr algn="ctr" eaLnBrk="1" hangingPunct="1">
              <a:lnSpc>
                <a:spcPct val="140000"/>
              </a:lnSpc>
            </a:pPr>
            <a:r>
              <a:rPr lang="ru-RU" sz="2600" b="1" smtClean="0">
                <a:solidFill>
                  <a:srgbClr val="6600FF"/>
                </a:solidFill>
              </a:rPr>
              <a:t>распространение и углубленное разъяснение каких-либо идей, знаний, планомерное использование любой формы воздействия с определенной целью на ум, чувства и поведение людей.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А Г И Т А Ц И 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916113"/>
            <a:ext cx="7620000" cy="3621087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ru-RU" sz="2800" b="1" smtClean="0"/>
              <a:t>устная и печатная деятельность, имеющая целью воздействие на сознание и настроение избирателей для привлечения</a:t>
            </a:r>
            <a:r>
              <a:rPr lang="ru-RU" sz="2800" b="1" i="1" smtClean="0"/>
              <a:t> </a:t>
            </a:r>
            <a:r>
              <a:rPr lang="ru-RU" sz="2800" b="1" smtClean="0"/>
              <a:t>их к активному участию в выборах.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ВИДЫ ПРОПАГАНДЫ: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147050" cy="3951287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b="1" smtClean="0"/>
              <a:t>Устная</a:t>
            </a:r>
          </a:p>
          <a:p>
            <a:pPr algn="ctr" eaLnBrk="1" hangingPunct="1">
              <a:lnSpc>
                <a:spcPct val="150000"/>
              </a:lnSpc>
            </a:pPr>
            <a:r>
              <a:rPr lang="ru-RU" b="1" smtClean="0"/>
              <a:t>Печатная</a:t>
            </a:r>
          </a:p>
          <a:p>
            <a:pPr algn="ctr" eaLnBrk="1" hangingPunct="1">
              <a:lnSpc>
                <a:spcPct val="150000"/>
              </a:lnSpc>
            </a:pPr>
            <a:r>
              <a:rPr lang="ru-RU" b="1" smtClean="0"/>
              <a:t>Наглядно-изобразительная</a:t>
            </a:r>
          </a:p>
          <a:p>
            <a:pPr algn="ctr" eaLnBrk="1" hangingPunct="1">
              <a:lnSpc>
                <a:spcPct val="150000"/>
              </a:lnSpc>
            </a:pPr>
            <a:r>
              <a:rPr lang="ru-RU" b="1" smtClean="0"/>
              <a:t>В рамках массовых мероприятий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800" b="1" smtClean="0"/>
              <a:t>Техники пропагандистской работы</a:t>
            </a:r>
            <a:endParaRPr lang="ru-RU" sz="38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8291512" cy="44640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b="1" smtClean="0"/>
              <a:t>создание памятки</a:t>
            </a:r>
            <a:r>
              <a:rPr lang="ru-RU" smtClean="0"/>
              <a:t> (разработка запоминающихся заголовков, слоганов и т.д.), </a:t>
            </a:r>
          </a:p>
        </p:txBody>
      </p:sp>
      <p:pic>
        <p:nvPicPr>
          <p:cNvPr id="9220" name="Рисунок 8" descr="ttttt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492375"/>
            <a:ext cx="49688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35975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Средства и способы </a:t>
            </a:r>
            <a:br>
              <a:rPr lang="ru-RU" b="1" dirty="0" smtClean="0"/>
            </a:br>
            <a:r>
              <a:rPr lang="ru-RU" b="1" dirty="0" smtClean="0"/>
              <a:t>предвыборной агитации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07950" y="1484313"/>
            <a:ext cx="8229600" cy="4897437"/>
          </a:xfrm>
        </p:spPr>
        <p:txBody>
          <a:bodyPr/>
          <a:lstStyle/>
          <a:p>
            <a:pPr eaLnBrk="1" hangingPunct="1"/>
            <a:r>
              <a:rPr lang="ru-RU" sz="3000" smtClean="0"/>
              <a:t>Печатная продукция и наглядная агитация (плакаты, листовки и др.)</a:t>
            </a:r>
          </a:p>
          <a:p>
            <a:pPr eaLnBrk="1" hangingPunct="1"/>
            <a:r>
              <a:rPr lang="ru-RU" sz="3000" smtClean="0"/>
              <a:t>Массовые мероприятия (митинги, встречи с избирателями)</a:t>
            </a:r>
          </a:p>
          <a:p>
            <a:pPr eaLnBrk="1" hangingPunct="1"/>
            <a:r>
              <a:rPr lang="ru-RU" sz="3000" smtClean="0"/>
              <a:t>Средства массовой информации и интернет</a:t>
            </a:r>
          </a:p>
        </p:txBody>
      </p:sp>
      <p:pic>
        <p:nvPicPr>
          <p:cNvPr id="10244" name="Рисунок 3" descr="Мобильный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7988" y="5732463"/>
            <a:ext cx="7715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7" descr="Книжная полка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1484313"/>
            <a:ext cx="925512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192</Words>
  <Application>Microsoft Office PowerPoint</Application>
  <PresentationFormat>Экран (4:3)</PresentationFormat>
  <Paragraphs>50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Слайд 1</vt:lpstr>
      <vt:lpstr>Слайд 2</vt:lpstr>
      <vt:lpstr>Слайд 3</vt:lpstr>
      <vt:lpstr>ПРОПАГАНДА И АГИТАЦИЯ </vt:lpstr>
      <vt:lpstr>П Р О П А Г А Н Д А</vt:lpstr>
      <vt:lpstr>А Г И Т А Ц И Я</vt:lpstr>
      <vt:lpstr>ВИДЫ ПРОПАГАНДЫ:</vt:lpstr>
      <vt:lpstr>Техники пропагандистской работы</vt:lpstr>
      <vt:lpstr>Средства и способы  предвыборной агитации</vt:lpstr>
      <vt:lpstr>Эффективная работа в соцсетях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Uzer</cp:lastModifiedBy>
  <cp:revision>40</cp:revision>
  <dcterms:created xsi:type="dcterms:W3CDTF">2012-09-10T20:21:03Z</dcterms:created>
  <dcterms:modified xsi:type="dcterms:W3CDTF">2016-09-19T10:45:18Z</dcterms:modified>
</cp:coreProperties>
</file>