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0" r:id="rId3"/>
    <p:sldId id="259" r:id="rId4"/>
    <p:sldId id="257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3" r:id="rId14"/>
    <p:sldId id="286" r:id="rId15"/>
    <p:sldId id="276" r:id="rId16"/>
    <p:sldId id="288" r:id="rId17"/>
    <p:sldId id="277" r:id="rId18"/>
    <p:sldId id="282" r:id="rId19"/>
    <p:sldId id="272" r:id="rId20"/>
    <p:sldId id="273" r:id="rId21"/>
    <p:sldId id="26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33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79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08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6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325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83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34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28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09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47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8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4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0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1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37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0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66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34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14357"/>
            <a:ext cx="7772400" cy="2143139"/>
          </a:xfrm>
        </p:spPr>
        <p:txBody>
          <a:bodyPr>
            <a:normAutofit fontScale="90000"/>
          </a:bodyPr>
          <a:lstStyle/>
          <a:p>
            <a:r>
              <a:rPr lang="ru-RU" sz="8000" b="1" dirty="0" err="1" smtClean="0">
                <a:solidFill>
                  <a:srgbClr val="C00000"/>
                </a:solidFill>
              </a:rPr>
              <a:t>Лего</a:t>
            </a:r>
            <a:r>
              <a:rPr lang="ru-RU" sz="8000" b="1" dirty="0" smtClean="0">
                <a:solidFill>
                  <a:srgbClr val="C00000"/>
                </a:solidFill>
              </a:rPr>
              <a:t>  </a:t>
            </a:r>
            <a:r>
              <a:rPr lang="ru-RU" sz="7200" b="1" dirty="0" smtClean="0">
                <a:solidFill>
                  <a:srgbClr val="C00000"/>
                </a:solidFill>
              </a:rPr>
              <a:t/>
            </a:r>
            <a:br>
              <a:rPr lang="ru-RU" sz="7200" b="1" dirty="0" smtClean="0">
                <a:solidFill>
                  <a:srgbClr val="C00000"/>
                </a:solidFill>
              </a:rPr>
            </a:br>
            <a:r>
              <a:rPr lang="ru-RU" sz="6700" b="1" dirty="0" smtClean="0">
                <a:solidFill>
                  <a:srgbClr val="C00000"/>
                </a:solidFill>
              </a:rPr>
              <a:t>«Мой  край  родной</a:t>
            </a:r>
            <a:r>
              <a:rPr lang="ru-RU" sz="6700" dirty="0" smtClean="0">
                <a:solidFill>
                  <a:srgbClr val="C00000"/>
                </a:solidFill>
              </a:rPr>
              <a:t>»</a:t>
            </a:r>
            <a:endParaRPr lang="ru-RU" sz="67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86124"/>
            <a:ext cx="6400800" cy="307183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Автор:  </a:t>
            </a:r>
            <a:r>
              <a:rPr lang="ru-RU" dirty="0" err="1" smtClean="0">
                <a:solidFill>
                  <a:srgbClr val="0070C0"/>
                </a:solidFill>
              </a:rPr>
              <a:t>Демчишина</a:t>
            </a:r>
            <a:r>
              <a:rPr lang="ru-RU" dirty="0" smtClean="0">
                <a:solidFill>
                  <a:srgbClr val="0070C0"/>
                </a:solidFill>
              </a:rPr>
              <a:t> Маргарита, Пастухов  Кирилл.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 Руководитель: </a:t>
            </a:r>
            <a:r>
              <a:rPr lang="ru-RU" dirty="0" err="1" smtClean="0">
                <a:solidFill>
                  <a:srgbClr val="0070C0"/>
                </a:solidFill>
              </a:rPr>
              <a:t>Маханова</a:t>
            </a:r>
            <a:r>
              <a:rPr lang="ru-RU" dirty="0" smtClean="0">
                <a:solidFill>
                  <a:srgbClr val="0070C0"/>
                </a:solidFill>
              </a:rPr>
              <a:t>  Н. М.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«Новопокровская  СОШ»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r>
              <a:rPr lang="ru-RU" dirty="0" smtClean="0"/>
              <a:t>.</a:t>
            </a:r>
            <a:br>
              <a:rPr lang="ru-RU" dirty="0" smtClean="0"/>
            </a:br>
            <a:r>
              <a:rPr lang="ru-RU" b="1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3 этап: Деятельность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педагога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2143116"/>
            <a:ext cx="8229600" cy="398304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4400" b="1" dirty="0" smtClean="0">
                <a:solidFill>
                  <a:srgbClr val="0070C0"/>
                </a:solidFill>
              </a:rPr>
              <a:t>   Оказывает практическую помощь</a:t>
            </a:r>
            <a:br>
              <a:rPr lang="ru-RU" sz="4400" b="1" dirty="0" smtClean="0">
                <a:solidFill>
                  <a:srgbClr val="0070C0"/>
                </a:solidFill>
              </a:rPr>
            </a:br>
            <a:r>
              <a:rPr lang="ru-RU" sz="4400" b="1" dirty="0" smtClean="0">
                <a:solidFill>
                  <a:srgbClr val="0070C0"/>
                </a:solidFill>
              </a:rPr>
              <a:t>(при необходимости)</a:t>
            </a:r>
            <a:br>
              <a:rPr lang="ru-RU" sz="4400" b="1" dirty="0" smtClean="0">
                <a:solidFill>
                  <a:srgbClr val="0070C0"/>
                </a:solidFill>
              </a:rPr>
            </a:br>
            <a:r>
              <a:rPr lang="ru-RU" sz="4400" b="1" dirty="0" smtClean="0">
                <a:solidFill>
                  <a:srgbClr val="0070C0"/>
                </a:solidFill>
              </a:rPr>
              <a:t>Направляет и контролирует</a:t>
            </a:r>
            <a:br>
              <a:rPr lang="ru-RU" sz="4400" b="1" dirty="0" smtClean="0">
                <a:solidFill>
                  <a:srgbClr val="0070C0"/>
                </a:solidFill>
              </a:rPr>
            </a:br>
            <a:r>
              <a:rPr lang="ru-RU" sz="4400" b="1" dirty="0" smtClean="0">
                <a:solidFill>
                  <a:srgbClr val="0070C0"/>
                </a:solidFill>
              </a:rPr>
              <a:t>осуществление проекта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1" y="188641"/>
            <a:ext cx="7797662" cy="164912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Деятельность детей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1196753"/>
            <a:ext cx="8229600" cy="115212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    </a:t>
            </a:r>
            <a:r>
              <a:rPr lang="ru-RU" b="1" dirty="0" smtClean="0">
                <a:solidFill>
                  <a:srgbClr val="0070C0"/>
                </a:solidFill>
              </a:rPr>
              <a:t>Формирование знаний, умений, навыков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Представление продукта деятельности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49" y="2060848"/>
            <a:ext cx="6144683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1" y="714356"/>
            <a:ext cx="7810555" cy="5857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0316">
            <a:off x="4353971" y="3085386"/>
            <a:ext cx="4438883" cy="3196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6402"/>
            <a:ext cx="4950381" cy="79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5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584842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431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 лего\IMG_126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3214662"/>
            <a:ext cx="4857783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F:\фото лего\IMG_1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5572132" cy="4179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01524" cy="8065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572000" y="3068960"/>
            <a:ext cx="4366455" cy="3424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004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 лего\IMG_126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857232"/>
            <a:ext cx="6858046" cy="51435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фото лего\IMG_1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4565649" cy="3424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F:\фото лего\IMG_1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000372"/>
            <a:ext cx="4565649" cy="3424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97662" cy="157711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Мы любим  конструировать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C00000"/>
                </a:solidFill>
              </a:rPr>
              <a:t>«Пожарная  станция»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02" y="1700808"/>
            <a:ext cx="6504058" cy="4880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07668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sz="quarter" idx="13"/>
          </p:nvPr>
        </p:nvSpPr>
        <p:spPr>
          <a:xfrm>
            <a:off x="571472" y="571480"/>
            <a:ext cx="8115328" cy="5554683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Названия проекта</a:t>
            </a:r>
            <a:r>
              <a:rPr lang="ru-RU" sz="4800" b="1" dirty="0" smtClean="0"/>
              <a:t>:  </a:t>
            </a:r>
          </a:p>
          <a:p>
            <a:r>
              <a:rPr lang="ru-RU" sz="4800" b="1" dirty="0" smtClean="0">
                <a:solidFill>
                  <a:srgbClr val="FF0000"/>
                </a:solidFill>
              </a:rPr>
              <a:t>Дом  радости</a:t>
            </a:r>
          </a:p>
          <a:p>
            <a:r>
              <a:rPr lang="ru-RU" sz="4800" b="1" dirty="0" smtClean="0">
                <a:solidFill>
                  <a:srgbClr val="0070C0"/>
                </a:solidFill>
              </a:rPr>
              <a:t>Тема  проекта: </a:t>
            </a:r>
          </a:p>
          <a:p>
            <a:r>
              <a:rPr lang="ru-RU" sz="4800" b="1" dirty="0" smtClean="0">
                <a:solidFill>
                  <a:srgbClr val="FF0000"/>
                </a:solidFill>
              </a:rPr>
              <a:t>Мой  край  родной</a:t>
            </a:r>
          </a:p>
          <a:p>
            <a:r>
              <a:rPr lang="ru-RU" sz="4800" b="1" dirty="0" smtClean="0">
                <a:solidFill>
                  <a:srgbClr val="0070C0"/>
                </a:solidFill>
              </a:rPr>
              <a:t>Вид  проекта: </a:t>
            </a:r>
          </a:p>
          <a:p>
            <a:r>
              <a:rPr lang="ru-RU" sz="4800" b="1" dirty="0" smtClean="0">
                <a:solidFill>
                  <a:srgbClr val="FF0000"/>
                </a:solidFill>
              </a:rPr>
              <a:t>творческий,</a:t>
            </a:r>
          </a:p>
          <a:p>
            <a:r>
              <a:rPr lang="ru-RU" sz="4800" b="1" dirty="0" smtClean="0">
                <a:solidFill>
                  <a:srgbClr val="FF0000"/>
                </a:solidFill>
              </a:rPr>
              <a:t>подгрупповой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1" y="260649"/>
            <a:ext cx="7797662" cy="1373689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Цветочный  дворик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1" y="1988840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34338"/>
            <a:ext cx="3489978" cy="2617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19479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9600" b="1" dirty="0" smtClean="0">
                <a:solidFill>
                  <a:srgbClr val="FF0000"/>
                </a:solidFill>
              </a:rPr>
              <a:t>Спасибо  за  внимание</a:t>
            </a:r>
            <a:endParaRPr lang="ru-RU" sz="9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188640"/>
            <a:ext cx="7773338" cy="1152129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Дом  радости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16" y="1340769"/>
            <a:ext cx="6963451" cy="5222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Цель: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>
                <a:solidFill>
                  <a:srgbClr val="0070C0"/>
                </a:solidFill>
              </a:rPr>
              <a:t>Развивать фантазию,</a:t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>мышление и способность</a:t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>детей к моделированию</a:t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>через познавательный</a:t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>интерес к </a:t>
            </a:r>
            <a:r>
              <a:rPr lang="ru-RU" sz="4000" b="1" dirty="0" err="1" smtClean="0">
                <a:solidFill>
                  <a:srgbClr val="0070C0"/>
                </a:solidFill>
              </a:rPr>
              <a:t>Лего</a:t>
            </a:r>
            <a:r>
              <a:rPr lang="ru-RU" sz="4000" b="1" dirty="0" smtClean="0">
                <a:solidFill>
                  <a:srgbClr val="0070C0"/>
                </a:solidFill>
              </a:rPr>
              <a:t/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>конструированию.</a:t>
            </a:r>
            <a:endParaRPr lang="ru-RU" sz="4000" dirty="0" smtClean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274638"/>
            <a:ext cx="3286148" cy="93978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Задачи: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57158" y="1214422"/>
            <a:ext cx="8229600" cy="521497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500" b="1" dirty="0" smtClean="0">
                <a:solidFill>
                  <a:srgbClr val="0070C0"/>
                </a:solidFill>
              </a:rPr>
              <a:t>Формировать устойчивый интерес к конструктивной</a:t>
            </a:r>
            <a:r>
              <a:rPr lang="en-US" sz="3500" b="1" dirty="0" smtClean="0">
                <a:solidFill>
                  <a:srgbClr val="0070C0"/>
                </a:solidFill>
              </a:rPr>
              <a:t> </a:t>
            </a:r>
            <a:r>
              <a:rPr lang="ru-RU" sz="3500" b="1" dirty="0" smtClean="0">
                <a:solidFill>
                  <a:srgbClr val="0070C0"/>
                </a:solidFill>
              </a:rPr>
              <a:t>деятельности, желание творить, изобретать.</a:t>
            </a:r>
            <a:br>
              <a:rPr lang="ru-RU" sz="3500" b="1" dirty="0" smtClean="0">
                <a:solidFill>
                  <a:srgbClr val="0070C0"/>
                </a:solidFill>
              </a:rPr>
            </a:br>
            <a:r>
              <a:rPr lang="ru-RU" sz="3500" b="1" dirty="0" smtClean="0">
                <a:solidFill>
                  <a:srgbClr val="0070C0"/>
                </a:solidFill>
              </a:rPr>
              <a:t> Развивать фантазию, конструктивное воображение и </a:t>
            </a:r>
            <a:br>
              <a:rPr lang="ru-RU" sz="3500" b="1" dirty="0" smtClean="0">
                <a:solidFill>
                  <a:srgbClr val="0070C0"/>
                </a:solidFill>
              </a:rPr>
            </a:br>
            <a:r>
              <a:rPr lang="ru-RU" sz="3500" b="1" dirty="0" smtClean="0">
                <a:solidFill>
                  <a:srgbClr val="0070C0"/>
                </a:solidFill>
              </a:rPr>
              <a:t>умение творчески использовать приобретённые</a:t>
            </a:r>
            <a:r>
              <a:rPr lang="en-US" sz="3500" b="1" dirty="0" smtClean="0">
                <a:solidFill>
                  <a:srgbClr val="0070C0"/>
                </a:solidFill>
              </a:rPr>
              <a:t>  </a:t>
            </a:r>
            <a:r>
              <a:rPr lang="ru-RU" sz="3500" b="1" dirty="0" smtClean="0">
                <a:solidFill>
                  <a:srgbClr val="0070C0"/>
                </a:solidFill>
              </a:rPr>
              <a:t>навыки.</a:t>
            </a:r>
            <a:br>
              <a:rPr lang="ru-RU" sz="3500" b="1" dirty="0" smtClean="0">
                <a:solidFill>
                  <a:srgbClr val="0070C0"/>
                </a:solidFill>
              </a:rPr>
            </a:br>
            <a:r>
              <a:rPr lang="ru-RU" sz="3500" b="1" dirty="0" smtClean="0">
                <a:solidFill>
                  <a:srgbClr val="0070C0"/>
                </a:solidFill>
              </a:rPr>
              <a:t> Воспитывать дружеские взаимоотношения.</a:t>
            </a:r>
            <a:endParaRPr lang="ru-RU" sz="3500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 этап:   Деятельность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педагога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400" b="1" dirty="0" smtClean="0">
                <a:solidFill>
                  <a:srgbClr val="0070C0"/>
                </a:solidFill>
              </a:rPr>
              <a:t>Формулирует проблему.</a:t>
            </a:r>
            <a:br>
              <a:rPr lang="ru-RU" sz="4400" b="1" dirty="0" smtClean="0">
                <a:solidFill>
                  <a:srgbClr val="0070C0"/>
                </a:solidFill>
              </a:rPr>
            </a:br>
            <a:r>
              <a:rPr lang="ru-RU" sz="4400" b="1" dirty="0" smtClean="0">
                <a:solidFill>
                  <a:srgbClr val="0070C0"/>
                </a:solidFill>
              </a:rPr>
              <a:t>Вводит в игровую (сюжетную) ситуацию.</a:t>
            </a:r>
            <a:br>
              <a:rPr lang="ru-RU" sz="4400" b="1" dirty="0" smtClean="0">
                <a:solidFill>
                  <a:srgbClr val="0070C0"/>
                </a:solidFill>
              </a:rPr>
            </a:br>
            <a:r>
              <a:rPr lang="ru-RU" sz="4400" b="1" dirty="0" smtClean="0">
                <a:solidFill>
                  <a:srgbClr val="0070C0"/>
                </a:solidFill>
              </a:rPr>
              <a:t>Формулирует задачу.</a:t>
            </a:r>
            <a:br>
              <a:rPr lang="ru-RU" sz="4400" b="1" dirty="0" smtClean="0">
                <a:solidFill>
                  <a:srgbClr val="0070C0"/>
                </a:solidFill>
              </a:rPr>
            </a:br>
            <a:endParaRPr lang="ru-RU" sz="4400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1" y="332657"/>
            <a:ext cx="7797662" cy="93610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Деятельность детей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57158" y="1196752"/>
            <a:ext cx="6303074" cy="1728192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Вхождение в проблему.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Вживанию в игровую ситуацию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Принятие задачи.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372" y="2132855"/>
            <a:ext cx="6035529" cy="452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 этап: Деятельность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педагога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400" b="1" dirty="0" smtClean="0">
                <a:solidFill>
                  <a:srgbClr val="0070C0"/>
                </a:solidFill>
              </a:rPr>
              <a:t>Помогает в решение задач.</a:t>
            </a:r>
            <a:br>
              <a:rPr lang="ru-RU" sz="4400" b="1" dirty="0" smtClean="0">
                <a:solidFill>
                  <a:srgbClr val="0070C0"/>
                </a:solidFill>
              </a:rPr>
            </a:br>
            <a:r>
              <a:rPr lang="ru-RU" sz="4400" b="1" dirty="0" smtClean="0">
                <a:solidFill>
                  <a:srgbClr val="0070C0"/>
                </a:solidFill>
              </a:rPr>
              <a:t>Помогает спланировать деятельность.</a:t>
            </a:r>
            <a:br>
              <a:rPr lang="ru-RU" sz="4400" b="1" dirty="0" smtClean="0">
                <a:solidFill>
                  <a:srgbClr val="0070C0"/>
                </a:solidFill>
              </a:rPr>
            </a:br>
            <a:r>
              <a:rPr lang="ru-RU" sz="4400" b="1" dirty="0" smtClean="0">
                <a:solidFill>
                  <a:srgbClr val="0070C0"/>
                </a:solidFill>
              </a:rPr>
              <a:t>Организует деятельность</a:t>
            </a:r>
            <a:r>
              <a:rPr lang="ru-RU" sz="4400" b="1" i="1" dirty="0" smtClean="0">
                <a:solidFill>
                  <a:srgbClr val="0070C0"/>
                </a:solidFill>
              </a:rPr>
              <a:t>.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385" y="289411"/>
            <a:ext cx="7797662" cy="979349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Деятельность детей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 rot="19706774">
            <a:off x="59083" y="1544772"/>
            <a:ext cx="3176511" cy="2638877"/>
          </a:xfrm>
        </p:spPr>
        <p:txBody>
          <a:bodyPr>
            <a:normAutofit/>
          </a:bodyPr>
          <a:lstStyle/>
          <a:p>
            <a:pPr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Распределение действия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538" y="1484784"/>
            <a:ext cx="6780245" cy="5085184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130</TotalTime>
  <Words>85</Words>
  <Application>Microsoft Office PowerPoint</Application>
  <PresentationFormat>Экран (4:3)</PresentationFormat>
  <Paragraphs>34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Tw Cen MT</vt:lpstr>
      <vt:lpstr>Капля</vt:lpstr>
      <vt:lpstr>Лего   «Мой  край  родной»</vt:lpstr>
      <vt:lpstr>Презентация PowerPoint</vt:lpstr>
      <vt:lpstr>Дом  радости</vt:lpstr>
      <vt:lpstr>Цель:</vt:lpstr>
      <vt:lpstr>Задачи:</vt:lpstr>
      <vt:lpstr>1 этап:   Деятельность педагога</vt:lpstr>
      <vt:lpstr>Деятельность детей</vt:lpstr>
      <vt:lpstr>2 этап: Деятельность педагога</vt:lpstr>
      <vt:lpstr>Деятельность детей</vt:lpstr>
      <vt:lpstr>.  3 этап: Деятельность педагога</vt:lpstr>
      <vt:lpstr>Деятельность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любим  конструировать «Пожарная  станция»</vt:lpstr>
      <vt:lpstr>Цветочный  дворик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Лего   «Мой  край  родной»</dc:title>
  <dc:creator>Compaq</dc:creator>
  <cp:lastModifiedBy>user</cp:lastModifiedBy>
  <cp:revision>17</cp:revision>
  <dcterms:created xsi:type="dcterms:W3CDTF">2015-09-15T07:56:32Z</dcterms:created>
  <dcterms:modified xsi:type="dcterms:W3CDTF">2015-09-24T15:22:34Z</dcterms:modified>
</cp:coreProperties>
</file>